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7010400" cy="9296400"/>
  <p:embeddedFontLst>
    <p:embeddedFont>
      <p:font typeface="Merriweather Sans"/>
      <p:regular r:id="rId27"/>
      <p:bold r:id="rId28"/>
      <p:italic r:id="rId29"/>
      <p:boldItalic r:id="rId30"/>
    </p:embeddedFont>
    <p:embeddedFont>
      <p:font typeface="Robo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5" roundtripDataSignature="AMtx7mgU/HjDwFd00ICpdHE3W/o/kerO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MerriweatherSans-bold.fntdata"/><Relationship Id="rId27" Type="http://schemas.openxmlformats.org/officeDocument/2006/relationships/font" Target="fonts/MerriweatherSans-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erriweatherSans-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regular.fntdata"/><Relationship Id="rId30" Type="http://schemas.openxmlformats.org/officeDocument/2006/relationships/font" Target="fonts/MerriweatherSans-boldItalic.fntdata"/><Relationship Id="rId11" Type="http://schemas.openxmlformats.org/officeDocument/2006/relationships/slide" Target="slides/slide6.xml"/><Relationship Id="rId33" Type="http://schemas.openxmlformats.org/officeDocument/2006/relationships/font" Target="fonts/Roboto-italic.fntdata"/><Relationship Id="rId10" Type="http://schemas.openxmlformats.org/officeDocument/2006/relationships/slide" Target="slides/slide5.xml"/><Relationship Id="rId32" Type="http://schemas.openxmlformats.org/officeDocument/2006/relationships/font" Target="fonts/Roboto-bold.fntdata"/><Relationship Id="rId13" Type="http://schemas.openxmlformats.org/officeDocument/2006/relationships/slide" Target="slides/slide8.xml"/><Relationship Id="rId35" Type="http://customschemas.google.com/relationships/presentationmetadata" Target="metadata"/><Relationship Id="rId12" Type="http://schemas.openxmlformats.org/officeDocument/2006/relationships/slide" Target="slides/slide7.xml"/><Relationship Id="rId34" Type="http://schemas.openxmlformats.org/officeDocument/2006/relationships/font" Target="fonts/Robot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vcresearch.berkeley.edu/research-policies/principal-investigator-status"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artshumanities.berkeley.edu/give-ah"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hareregion.berkeley.edu/share-research-administration" TargetMode="External"/><Relationship Id="rId3" Type="http://schemas.openxmlformats.org/officeDocument/2006/relationships/hyperlink" Target="https://docs.google.com/forms/d/e/1FAIpQLSeHXWS2KuiwL8_ObcUjkiAKDDFeIavSKpdQjoo0puvSLmLbGw/viewform"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hareregion.berkeley.edu/share-research-administration"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emersoncollective.com/media-journalism/" TargetMode="External"/><Relationship Id="rId3" Type="http://schemas.openxmlformats.org/officeDocument/2006/relationships/hyperlink" Target="https://www.fordfoundation.org/work/challenging-inequality/creativity-and-free-expression/strategy/"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vcresearch.berkeley.edu/brdo/welcome" TargetMode="External"/><Relationship Id="rId3" Type="http://schemas.openxmlformats.org/officeDocument/2006/relationships/hyperlink" Target="https://artshumanities.berkeley.edu/give-ah"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 name="Google Shape;39;p1: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rPr lang="en">
                <a:solidFill>
                  <a:schemeClr val="dk1"/>
                </a:solidFill>
              </a:rPr>
              <a:t>W</a:t>
            </a:r>
            <a:r>
              <a:rPr lang="en">
                <a:solidFill>
                  <a:schemeClr val="dk1"/>
                </a:solidFill>
              </a:rPr>
              <a:t>e know it can be tricky to identify which foundations might be interested in your work and how to approach those funders, so we’re here to give you a general overview of foundation engagement and show you some resources for seeking foundation funds.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11c75ea9b1_0_11:notes"/>
          <p:cNvSpPr/>
          <p:nvPr>
            <p:ph idx="2" type="sldImg"/>
          </p:nvPr>
        </p:nvSpPr>
        <p:spPr>
          <a:xfrm>
            <a:off x="1168400" y="697230"/>
            <a:ext cx="4673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g111c75ea9b1_0_11:notes"/>
          <p:cNvSpPr txBox="1"/>
          <p:nvPr>
            <p:ph idx="1" type="body"/>
          </p:nvPr>
        </p:nvSpPr>
        <p:spPr>
          <a:xfrm>
            <a:off x="701040" y="4415790"/>
            <a:ext cx="5608200" cy="4183500"/>
          </a:xfrm>
          <a:prstGeom prst="rect">
            <a:avLst/>
          </a:prstGeom>
          <a:noFill/>
          <a:ln>
            <a:noFill/>
          </a:ln>
        </p:spPr>
        <p:txBody>
          <a:bodyPr anchorCtr="0" anchor="t" bIns="46625" lIns="93275" spcFirstLastPara="1" rIns="93275" wrap="square" tIns="46625">
            <a:noAutofit/>
          </a:bodyPr>
          <a:lstStyle/>
          <a:p>
            <a:pPr indent="0" lvl="0" marL="0" rtl="0" algn="l">
              <a:lnSpc>
                <a:spcPct val="100000"/>
              </a:lnSpc>
              <a:spcBef>
                <a:spcPts val="0"/>
              </a:spcBef>
              <a:spcAft>
                <a:spcPts val="0"/>
              </a:spcAft>
              <a:buClr>
                <a:schemeClr val="dk1"/>
              </a:buClr>
              <a:buSzPts val="1200"/>
              <a:buFont typeface="Arial"/>
              <a:buNone/>
            </a:pPr>
            <a:r>
              <a:rPr lang="en"/>
              <a:t>Concise – It’s pithy, It’s sharp. It packs the most meaning into the right amount of words. I say the right amount of words rather than fewest because tight proposal writing isn’t necessarily short. It can be long, it can get technical in spots, but it isn’t tedious. </a:t>
            </a:r>
            <a:endParaRPr/>
          </a:p>
          <a:p>
            <a:pPr indent="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None/>
            </a:pPr>
            <a:r>
              <a:rPr lang="en"/>
              <a:t>Persuasive – It’s authoritative, confident, and logical. It gently leads your readers and encourages and inspires them to continue. It reveals rather than obscures the big picture. It answers rather than raises questions.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Accessible – It enables a broad audience to interpret and absorb the significant parts of your proposal.</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Memorable – It renders your case clearly, enabling your readers to recall more information when prompted, like say, at an advisory board meeting that occurs a week after your reviewer read the applications so the information is stale.</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Exciting – this might be the most significant benefit. We humans are primed for storytelling and tightly written proposals tell a clear story that gets the reader invested in the outcome. Reviewing proposals can be a slog, but when I review one that is tightly written, it’s not only enjoyable to read, but it also takes significantly less time. </a:t>
            </a:r>
            <a:endParaRPr/>
          </a:p>
        </p:txBody>
      </p:sp>
      <p:sp>
        <p:nvSpPr>
          <p:cNvPr id="96" name="Google Shape;96;g111c75ea9b1_0_11:notes"/>
          <p:cNvSpPr txBox="1"/>
          <p:nvPr>
            <p:ph idx="12" type="sldNum"/>
          </p:nvPr>
        </p:nvSpPr>
        <p:spPr>
          <a:xfrm>
            <a:off x="3970938" y="8829967"/>
            <a:ext cx="3037800" cy="464700"/>
          </a:xfrm>
          <a:prstGeom prst="rect">
            <a:avLst/>
          </a:prstGeom>
          <a:noFill/>
          <a:ln>
            <a:noFill/>
          </a:ln>
        </p:spPr>
        <p:txBody>
          <a:bodyPr anchorCtr="0" anchor="b" bIns="46625" lIns="93275" spcFirstLastPara="1" rIns="93275" wrap="square" tIns="46625">
            <a:noAutofit/>
          </a:bodyPr>
          <a:lstStyle/>
          <a:p>
            <a:pPr indent="0" lvl="0" marL="0" rtl="0" algn="r">
              <a:lnSpc>
                <a:spcPct val="100000"/>
              </a:lnSpc>
              <a:spcBef>
                <a:spcPts val="0"/>
              </a:spcBef>
              <a:spcAft>
                <a:spcPts val="0"/>
              </a:spcAft>
              <a:buSzPts val="1400"/>
              <a:buNone/>
            </a:pPr>
            <a:fld id="{00000000-1234-1234-1234-123412341234}" type="slidenum">
              <a:rPr lang="en" sz="1400"/>
              <a:t>‹#›</a:t>
            </a:fld>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11c75ea9b1_0_50:notes"/>
          <p:cNvSpPr/>
          <p:nvPr>
            <p:ph idx="2" type="sldImg"/>
          </p:nvPr>
        </p:nvSpPr>
        <p:spPr>
          <a:xfrm>
            <a:off x="1168400" y="697230"/>
            <a:ext cx="4673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g111c75ea9b1_0_50:notes"/>
          <p:cNvSpPr txBox="1"/>
          <p:nvPr>
            <p:ph idx="1" type="body"/>
          </p:nvPr>
        </p:nvSpPr>
        <p:spPr>
          <a:xfrm>
            <a:off x="701040" y="4415790"/>
            <a:ext cx="5608200" cy="4183500"/>
          </a:xfrm>
          <a:prstGeom prst="rect">
            <a:avLst/>
          </a:prstGeom>
          <a:noFill/>
          <a:ln>
            <a:noFill/>
          </a:ln>
        </p:spPr>
        <p:txBody>
          <a:bodyPr anchorCtr="0" anchor="t" bIns="46625" lIns="93275" spcFirstLastPara="1" rIns="93275" wrap="square" tIns="46625">
            <a:noAutofit/>
          </a:bodyPr>
          <a:lstStyle/>
          <a:p>
            <a:pPr indent="0" lvl="0" marL="0" rtl="0" algn="l">
              <a:lnSpc>
                <a:spcPct val="100000"/>
              </a:lnSpc>
              <a:spcBef>
                <a:spcPts val="0"/>
              </a:spcBef>
              <a:spcAft>
                <a:spcPts val="0"/>
              </a:spcAft>
              <a:buClr>
                <a:schemeClr val="dk1"/>
              </a:buClr>
              <a:buSzPts val="1200"/>
              <a:buFont typeface="Arial"/>
              <a:buNone/>
            </a:pPr>
            <a:r>
              <a:rPr lang="en"/>
              <a:t>The antithesis of tight writing is lengthy, verbose, frustrating and difficult to absorb. Tight writing requires the elimination of elements that impede reading and understanding.</a:t>
            </a:r>
            <a:endParaRPr/>
          </a:p>
          <a:p>
            <a:pPr indent="-177800" lvl="0" marL="177800" rtl="0" algn="l">
              <a:lnSpc>
                <a:spcPct val="100000"/>
              </a:lnSpc>
              <a:spcBef>
                <a:spcPts val="0"/>
              </a:spcBef>
              <a:spcAft>
                <a:spcPts val="0"/>
              </a:spcAft>
              <a:buClr>
                <a:schemeClr val="dk1"/>
              </a:buClr>
              <a:buSzPts val="1200"/>
              <a:buFont typeface="Arial"/>
              <a:buChar char="•"/>
            </a:pPr>
            <a:r>
              <a:rPr lang="en"/>
              <a:t>Confusing – Some examples of things that confuse: lengthy or convoluted sentences, jargon, 50-cent words, disorganization. Proposals written in this way often lack focus, or render novelty or methodologies unclear.</a:t>
            </a:r>
            <a:endParaRPr/>
          </a:p>
          <a:p>
            <a:pPr indent="-177800" lvl="0" marL="177800" rtl="0" algn="l">
              <a:lnSpc>
                <a:spcPct val="100000"/>
              </a:lnSpc>
              <a:spcBef>
                <a:spcPts val="0"/>
              </a:spcBef>
              <a:spcAft>
                <a:spcPts val="0"/>
              </a:spcAft>
              <a:buClr>
                <a:schemeClr val="dk1"/>
              </a:buClr>
              <a:buSzPts val="1200"/>
              <a:buFont typeface="Arial"/>
              <a:buChar char="•"/>
            </a:pPr>
            <a:r>
              <a:rPr lang="en"/>
              <a:t>Obscure – Flabby writing can obscure by making your point difficult to absorb, but also by creating homework for your reader. Too many external references can force your reader (to have) to seek outside information to understand what it is you are proposing. In a highly competitive review, this is a liability. If you have three reviewers, one an expert, the other two in unrelated fields, you could feasibly receive high marks from the expert reviewer but be sunk by the non-experts because they didn’t understand what you are proposing. </a:t>
            </a:r>
            <a:endParaRPr/>
          </a:p>
          <a:p>
            <a:pPr indent="-177800" lvl="0" marL="177800" rtl="0" algn="l">
              <a:lnSpc>
                <a:spcPct val="100000"/>
              </a:lnSpc>
              <a:spcBef>
                <a:spcPts val="0"/>
              </a:spcBef>
              <a:spcAft>
                <a:spcPts val="0"/>
              </a:spcAft>
              <a:buClr>
                <a:schemeClr val="dk1"/>
              </a:buClr>
              <a:buSzPts val="1200"/>
              <a:buFont typeface="Arial"/>
              <a:buChar char="•"/>
            </a:pPr>
            <a:r>
              <a:rPr lang="en"/>
              <a:t>Didactic – A real risk for academic writers – resist the urge to lecture or over explain. Readers forced to plod through information they don’t feel they need will be resistant to your message and may grow resentful. Reviewers often express annoyance with proposals that do this.</a:t>
            </a:r>
            <a:endParaRPr/>
          </a:p>
          <a:p>
            <a:pPr indent="-177800" lvl="0" marL="177800" rtl="0" algn="l">
              <a:lnSpc>
                <a:spcPct val="100000"/>
              </a:lnSpc>
              <a:spcBef>
                <a:spcPts val="0"/>
              </a:spcBef>
              <a:spcAft>
                <a:spcPts val="0"/>
              </a:spcAft>
              <a:buClr>
                <a:schemeClr val="dk1"/>
              </a:buClr>
              <a:buSzPts val="1200"/>
              <a:buFont typeface="Arial"/>
              <a:buChar char="•"/>
            </a:pPr>
            <a:r>
              <a:rPr lang="en"/>
              <a:t>Distracting – avoid things that call attention to themselves. For example, a clever turn of phrase or cheeky acronym could potentially elevate your point through humor or it could be perceived as awkward and out-of-place. Awkward makes a reader stop to think: “Did I read that right?” </a:t>
            </a:r>
            <a:endParaRPr/>
          </a:p>
        </p:txBody>
      </p:sp>
      <p:sp>
        <p:nvSpPr>
          <p:cNvPr id="103" name="Google Shape;103;g111c75ea9b1_0_50:notes"/>
          <p:cNvSpPr txBox="1"/>
          <p:nvPr>
            <p:ph idx="12" type="sldNum"/>
          </p:nvPr>
        </p:nvSpPr>
        <p:spPr>
          <a:xfrm>
            <a:off x="3970938" y="8829967"/>
            <a:ext cx="3037800" cy="464700"/>
          </a:xfrm>
          <a:prstGeom prst="rect">
            <a:avLst/>
          </a:prstGeom>
          <a:noFill/>
          <a:ln>
            <a:noFill/>
          </a:ln>
        </p:spPr>
        <p:txBody>
          <a:bodyPr anchorCtr="0" anchor="b" bIns="46625" lIns="93275" spcFirstLastPara="1" rIns="93275" wrap="square" tIns="46625">
            <a:noAutofit/>
          </a:bodyPr>
          <a:lstStyle/>
          <a:p>
            <a:pPr indent="0" lvl="0" marL="0" rtl="0" algn="r">
              <a:lnSpc>
                <a:spcPct val="100000"/>
              </a:lnSpc>
              <a:spcBef>
                <a:spcPts val="0"/>
              </a:spcBef>
              <a:spcAft>
                <a:spcPts val="0"/>
              </a:spcAft>
              <a:buSzPts val="1400"/>
              <a:buNone/>
            </a:pPr>
            <a:fld id="{00000000-1234-1234-1234-123412341234}" type="slidenum">
              <a:rPr lang="en" sz="1400"/>
              <a:t>‹#›</a:t>
            </a:fld>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1c75ea9b1_0_415: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1c75ea9b1_0_415: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900"/>
              </a:spcAft>
              <a:buNone/>
            </a:pPr>
            <a:r>
              <a:rPr lang="en">
                <a:solidFill>
                  <a:srgbClr val="202124"/>
                </a:solidFill>
              </a:rPr>
              <a:t>Most of the time community foundations are focused on direct-service organizations based in the region/city they serve (e.g. food banks, K-12 programs) or if they support arts we typically see funding going towards local nonprofits like the city ballet, symphony, etc. Keep in mind, most funding at community foundation is actually Donor Advised Funds, so while it sits in a foundation for asset management purposes, the funding is typically directed by many individual donors who have their DAF’s at the community foundation.</a:t>
            </a:r>
            <a:endParaRPr sz="6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1c75ea9b1_0_434: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11c75ea9b1_0_434: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900"/>
              </a:spcAft>
              <a:buNone/>
            </a:pPr>
            <a:r>
              <a:rPr lang="en">
                <a:solidFill>
                  <a:srgbClr val="202124"/>
                </a:solidFill>
              </a:rPr>
              <a:t>Correct. Grant writing and grant management takes a lot of time. This is why it is important to do work upfront to assess if your idea/project seems like a good fit for where  you are applying. Does the foundation have a stated interest in both your subject area (e.g. race equality) AND the TYPE of work you do (e.g. qualitative research) AND provide funding for what resources you need (e.g. don’t ask for an endowment if the foundation only gives current use funding). The good news is many foundations are repeat funders, so once you establish a good relationship with them there is a good chance they will fund you again, and possibly with less due diligence needed as the first round.</a:t>
            </a:r>
            <a:endParaRPr sz="6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11c75ea9b1_0_442: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11c75ea9b1_0_442: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900"/>
              </a:spcAft>
              <a:buNone/>
            </a:pPr>
            <a:r>
              <a:rPr lang="en">
                <a:solidFill>
                  <a:srgbClr val="46535E"/>
                </a:solidFill>
                <a:highlight>
                  <a:srgbClr val="FFFFFF"/>
                </a:highlight>
              </a:rPr>
              <a:t>Exceptions normally are limited to a specific project (i.e., proposal). In extremely rare cases, exceptions may be granted to an individual on a continuing basis if that individual has a demonstrated record of frequently submitting proposals for extramural support. More information on the exceptional PI status policy, requirements and process for submitting request can be found </a:t>
            </a:r>
            <a:r>
              <a:rPr lang="en" u="sng">
                <a:solidFill>
                  <a:srgbClr val="0000FF"/>
                </a:solidFill>
                <a:highlight>
                  <a:srgbClr val="FFFFFF"/>
                </a:highlight>
                <a:hlinkClick r:id="rId2">
                  <a:extLst>
                    <a:ext uri="{A12FA001-AC4F-418D-AE19-62706E023703}">
                      <ahyp:hlinkClr val="tx"/>
                    </a:ext>
                  </a:extLst>
                </a:hlinkClick>
              </a:rPr>
              <a:t>here</a:t>
            </a:r>
            <a:r>
              <a:rPr lang="en">
                <a:solidFill>
                  <a:srgbClr val="202124"/>
                </a:solidFill>
              </a:rPr>
              <a:t>. </a:t>
            </a:r>
            <a:endParaRPr sz="60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11c75ea9b1_0_463: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11c75ea9b1_0_463: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0"/>
              </a:spcAft>
              <a:buNone/>
            </a:pPr>
            <a:r>
              <a:rPr lang="en">
                <a:solidFill>
                  <a:srgbClr val="202124"/>
                </a:solidFill>
              </a:rPr>
              <a:t>Foundations </a:t>
            </a:r>
            <a:r>
              <a:rPr lang="en" u="sng">
                <a:solidFill>
                  <a:srgbClr val="202124"/>
                </a:solidFill>
              </a:rPr>
              <a:t>very</a:t>
            </a:r>
            <a:r>
              <a:rPr lang="en">
                <a:solidFill>
                  <a:srgbClr val="202124"/>
                </a:solidFill>
              </a:rPr>
              <a:t> rarely give funds to establish endowments anymore. We would encourage you to discuss strategy for seeking endowed funds with the </a:t>
            </a:r>
            <a:r>
              <a:rPr lang="en" u="sng">
                <a:solidFill>
                  <a:srgbClr val="0000FF"/>
                </a:solidFill>
                <a:hlinkClick r:id="rId2">
                  <a:extLst>
                    <a:ext uri="{A12FA001-AC4F-418D-AE19-62706E023703}">
                      <ahyp:hlinkClr val="tx"/>
                    </a:ext>
                  </a:extLst>
                </a:hlinkClick>
              </a:rPr>
              <a:t>Arts &amp; Humanities Development Office</a:t>
            </a:r>
            <a:r>
              <a:rPr lang="en">
                <a:solidFill>
                  <a:srgbClr val="202124"/>
                </a:solidFill>
              </a:rPr>
              <a:t>, which works with individual donors (note, it is also challenging and take a long time relationship-building to secure funds for endowments from individuals,, but slightly more likely than foundations!)</a:t>
            </a:r>
            <a:endParaRPr sz="900">
              <a:solidFill>
                <a:schemeClr val="dk1"/>
              </a:solidFill>
            </a:endParaRPr>
          </a:p>
          <a:p>
            <a:pPr indent="0" lvl="0" marL="0" rtl="0" algn="l">
              <a:spcBef>
                <a:spcPts val="90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1c75ea9b1_0_45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1c75ea9b1_0_45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900"/>
              </a:spcAft>
              <a:buNone/>
            </a:pPr>
            <a:r>
              <a:rPr lang="en">
                <a:solidFill>
                  <a:srgbClr val="202124"/>
                </a:solidFill>
              </a:rPr>
              <a:t>We hear you– it can be a lengthy, complex process! We encourage all PI’s to start working with your research administrator (RA) AS SOON AS YOU KNOW YOU WANT TO APPLY FOR A GRANT! RA’s help to prepare a grant proposal budget and get together all of the internal materials necessary to submit something to the Sponsored Projects Office (SPO) for internal review.  The </a:t>
            </a:r>
            <a:r>
              <a:rPr lang="en" u="sng">
                <a:solidFill>
                  <a:srgbClr val="0000FF"/>
                </a:solidFill>
                <a:hlinkClick r:id="rId2">
                  <a:extLst>
                    <a:ext uri="{A12FA001-AC4F-418D-AE19-62706E023703}">
                      <ahyp:hlinkClr val="tx"/>
                    </a:ext>
                  </a:extLst>
                </a:hlinkClick>
              </a:rPr>
              <a:t>SHARE region </a:t>
            </a:r>
            <a:r>
              <a:rPr lang="en">
                <a:solidFill>
                  <a:srgbClr val="202124"/>
                </a:solidFill>
              </a:rPr>
              <a:t>is assigned to all A&amp;H PI’s and you can fill out an RA request form </a:t>
            </a:r>
            <a:r>
              <a:rPr lang="en" u="sng">
                <a:solidFill>
                  <a:srgbClr val="0000FF"/>
                </a:solidFill>
                <a:hlinkClick r:id="rId3">
                  <a:extLst>
                    <a:ext uri="{A12FA001-AC4F-418D-AE19-62706E023703}">
                      <ahyp:hlinkClr val="tx"/>
                    </a:ext>
                  </a:extLst>
                </a:hlinkClick>
              </a:rPr>
              <a:t>here</a:t>
            </a:r>
            <a:r>
              <a:rPr lang="en">
                <a:solidFill>
                  <a:srgbClr val="202124"/>
                </a:solidFill>
              </a:rPr>
              <a:t>. RA’s can help you assess what SPO needs to review and when to meet a foundation’s deadline (typically about one week before). Even if a budget is simple and no human subjects are involved, the majority of funding from foundations must route through SPO. This is often due to the language foundations have in their agreements, which includes clawback clauses (e.g. if money not spent in X way it must be returned), restrictions on when the money is spent, or financial reporting requirements. Our office is here to help connect you to the right contacts on campus and we frequently work with RA’s and SPO to ensure a smooth submission process.</a:t>
            </a:r>
            <a:endParaRPr sz="7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11c75ea9b1_0_429: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11c75ea9b1_0_429: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0"/>
              </a:spcAft>
              <a:buNone/>
            </a:pPr>
            <a:r>
              <a:rPr lang="en">
                <a:solidFill>
                  <a:srgbClr val="202124"/>
                </a:solidFill>
              </a:rPr>
              <a:t>We are so glad you asked! That is what our office is here for– we coordinate foundations’ relationships with the university and ensure cross-campus coordination to ensure we don’t get in our own way whenever possible. If you’re interested in applying to a foundation and have questions or concerns about what else is happening on campus with them, please reach out to us!</a:t>
            </a:r>
            <a:endParaRPr>
              <a:solidFill>
                <a:srgbClr val="202124"/>
              </a:solidFill>
            </a:endParaRPr>
          </a:p>
          <a:p>
            <a:pPr indent="0" lvl="0" marL="0" rtl="0" algn="l">
              <a:spcBef>
                <a:spcPts val="90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11c75ea9b1_0_47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11c75ea9b1_0_47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900"/>
              </a:spcAft>
              <a:buNone/>
            </a:pPr>
            <a:r>
              <a:rPr lang="en">
                <a:solidFill>
                  <a:srgbClr val="202124"/>
                </a:solidFill>
              </a:rPr>
              <a:t>Foundations love to see us collaborating with organizations in the community! The best way to structure this is to work with </a:t>
            </a:r>
            <a:r>
              <a:rPr lang="en" u="sng">
                <a:solidFill>
                  <a:srgbClr val="0000FF"/>
                </a:solidFill>
                <a:hlinkClick r:id="rId2">
                  <a:extLst>
                    <a:ext uri="{A12FA001-AC4F-418D-AE19-62706E023703}">
                      <ahyp:hlinkClr val="tx"/>
                    </a:ext>
                  </a:extLst>
                </a:hlinkClick>
              </a:rPr>
              <a:t>your RA </a:t>
            </a:r>
            <a:r>
              <a:rPr lang="en">
                <a:solidFill>
                  <a:srgbClr val="202124"/>
                </a:solidFill>
              </a:rPr>
              <a:t>when you are building your proposal budget and they will help you coordinate with SPO to ensure all of the proper paperwork is in place to establish a subgrant if the grant is awarded. </a:t>
            </a:r>
            <a:endParaRPr sz="6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11c75ea9b1_0_455: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11c75ea9b1_0_455: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lnSpc>
                <a:spcPct val="142857"/>
              </a:lnSpc>
              <a:spcBef>
                <a:spcPts val="900"/>
              </a:spcBef>
              <a:spcAft>
                <a:spcPts val="0"/>
              </a:spcAft>
              <a:buNone/>
            </a:pPr>
            <a:r>
              <a:rPr lang="en">
                <a:solidFill>
                  <a:srgbClr val="202124"/>
                </a:solidFill>
                <a:highlight>
                  <a:schemeClr val="lt1"/>
                </a:highlight>
              </a:rPr>
              <a:t>Good question – those are some great supporters of the arts and humanities and we anticipate they will continue to be, even as they change their strategie (e.g. Mellon’s new focus on social justice) and add new program areas. While not quite in the same vein as a Mellon or Luce,  we are seeing many foundations want to see more interdisciplinary approaches to society’s greatest challenges and particularly recognizing the role the arts and humanities can play in changing attitudes. For example, Emerson Collective has a </a:t>
            </a:r>
            <a:r>
              <a:rPr lang="en" u="sng">
                <a:solidFill>
                  <a:srgbClr val="0000FF"/>
                </a:solidFill>
                <a:highlight>
                  <a:schemeClr val="lt1"/>
                </a:highlight>
                <a:hlinkClick r:id="rId2">
                  <a:extLst>
                    <a:ext uri="{A12FA001-AC4F-418D-AE19-62706E023703}">
                      <ahyp:hlinkClr val="tx"/>
                    </a:ext>
                  </a:extLst>
                </a:hlinkClick>
              </a:rPr>
              <a:t>program that supports storytelling,</a:t>
            </a:r>
            <a:r>
              <a:rPr lang="en">
                <a:solidFill>
                  <a:srgbClr val="202124"/>
                </a:solidFill>
                <a:highlight>
                  <a:schemeClr val="lt1"/>
                </a:highlight>
              </a:rPr>
              <a:t> broadly defined, in the social justice issues they work in, or Ford Foundations “</a:t>
            </a:r>
            <a:r>
              <a:rPr lang="en" u="sng">
                <a:solidFill>
                  <a:srgbClr val="0000FF"/>
                </a:solidFill>
                <a:highlight>
                  <a:schemeClr val="lt1"/>
                </a:highlight>
                <a:hlinkClick r:id="rId3">
                  <a:extLst>
                    <a:ext uri="{A12FA001-AC4F-418D-AE19-62706E023703}">
                      <ahyp:hlinkClr val="tx"/>
                    </a:ext>
                  </a:extLst>
                </a:hlinkClick>
              </a:rPr>
              <a:t>Creativity and Free Expression</a:t>
            </a:r>
            <a:r>
              <a:rPr lang="en">
                <a:solidFill>
                  <a:srgbClr val="202124"/>
                </a:solidFill>
                <a:highlight>
                  <a:schemeClr val="lt1"/>
                </a:highlight>
              </a:rPr>
              <a:t>” program, which supports </a:t>
            </a:r>
            <a:r>
              <a:rPr lang="en">
                <a:solidFill>
                  <a:srgbClr val="2C2C2C"/>
                </a:solidFill>
                <a:highlight>
                  <a:schemeClr val="lt1"/>
                </a:highlight>
              </a:rPr>
              <a:t>arts and cultural organizations and networks to advance stories created by, told by, and grounded in communities of color and disability. </a:t>
            </a:r>
            <a:endParaRPr>
              <a:solidFill>
                <a:srgbClr val="202124"/>
              </a:solidFill>
              <a:highlight>
                <a:schemeClr val="lt1"/>
              </a:highlight>
            </a:endParaRPr>
          </a:p>
          <a:p>
            <a:pPr indent="0" lvl="0" marL="0" rtl="0" algn="l">
              <a:spcBef>
                <a:spcPts val="9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111c75ea9b1_0_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46" name="Google Shape;46;g111c75ea9b1_0_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David will be monitoring the chat and we will be answering questions as much as possible in real time so please feel free to ask questions at any point.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Many of the questions submitted through the survey will be answered throughout the presentation and some of the more specific questions will be addressed at the end. </a:t>
            </a:r>
            <a:endParaRPr>
              <a:solidFill>
                <a:schemeClr val="dk1"/>
              </a:solidFill>
            </a:endParaRPr>
          </a:p>
          <a:p>
            <a:pPr indent="0" lvl="0" marL="0" rtl="0" algn="l">
              <a:spcBef>
                <a:spcPts val="1000"/>
              </a:spcBef>
              <a:spcAft>
                <a:spcPts val="0"/>
              </a:spcAft>
              <a:buNone/>
            </a:pPr>
            <a:r>
              <a:t/>
            </a:r>
            <a:endParaRPr sz="100">
              <a:solidFill>
                <a:schemeClr val="dk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7:notes"/>
          <p:cNvSpPr txBox="1"/>
          <p:nvPr>
            <p:ph idx="1" type="body"/>
          </p:nvPr>
        </p:nvSpPr>
        <p:spPr>
          <a:xfrm>
            <a:off x="701040" y="4415790"/>
            <a:ext cx="5608320" cy="4183380"/>
          </a:xfrm>
          <a:prstGeom prst="rect">
            <a:avLst/>
          </a:prstGeom>
          <a:noFill/>
          <a:ln>
            <a:noFill/>
          </a:ln>
        </p:spPr>
        <p:txBody>
          <a:bodyPr anchorCtr="0" anchor="t" bIns="46550" lIns="93150" spcFirstLastPara="1" rIns="93150" wrap="square" tIns="46550">
            <a:noAutofit/>
          </a:bodyPr>
          <a:lstStyle/>
          <a:p>
            <a:pPr indent="0" lvl="0" marL="0" rtl="0" algn="l">
              <a:lnSpc>
                <a:spcPct val="100000"/>
              </a:lnSpc>
              <a:spcBef>
                <a:spcPts val="0"/>
              </a:spcBef>
              <a:spcAft>
                <a:spcPts val="0"/>
              </a:spcAft>
              <a:buSzPts val="1100"/>
              <a:buNone/>
            </a:pPr>
            <a:r>
              <a:t/>
            </a:r>
            <a:endParaRPr/>
          </a:p>
        </p:txBody>
      </p:sp>
      <p:sp>
        <p:nvSpPr>
          <p:cNvPr id="157" name="Google Shape;157;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11c75ea9b1_0_421: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11c75ea9b1_0_421: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2: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 name="Google Shape;57;p3:notes"/>
          <p:cNvSpPr txBox="1"/>
          <p:nvPr>
            <p:ph idx="1" type="body"/>
          </p:nvPr>
        </p:nvSpPr>
        <p:spPr>
          <a:xfrm>
            <a:off x="701040" y="4415790"/>
            <a:ext cx="5608320" cy="4183380"/>
          </a:xfrm>
          <a:prstGeom prst="rect">
            <a:avLst/>
          </a:prstGeom>
          <a:noFill/>
          <a:ln>
            <a:noFill/>
          </a:ln>
        </p:spPr>
        <p:txBody>
          <a:bodyPr anchorCtr="0" anchor="t" bIns="46550" lIns="93150" spcFirstLastPara="1" rIns="93150" wrap="square" tIns="46550">
            <a:noAutofit/>
          </a:bodyPr>
          <a:lstStyle/>
          <a:p>
            <a:pPr indent="0" lvl="0" marL="0" rtl="0" algn="l">
              <a:lnSpc>
                <a:spcPct val="100000"/>
              </a:lnSpc>
              <a:spcBef>
                <a:spcPts val="0"/>
              </a:spcBef>
              <a:spcAft>
                <a:spcPts val="0"/>
              </a:spcAft>
              <a:buClr>
                <a:schemeClr val="dk1"/>
              </a:buClr>
              <a:buSzPts val="1200"/>
              <a:buNone/>
            </a:pPr>
            <a:r>
              <a:rPr lang="en"/>
              <a:t>And by organizational philanthropy we pretty much mean foundations….we don’t fundraise from individuals or work on government grants or corporate contracts though we do work on some corporate philanthropy. For government </a:t>
            </a:r>
            <a:r>
              <a:rPr lang="en"/>
              <a:t>grants</a:t>
            </a:r>
            <a:r>
              <a:rPr lang="en"/>
              <a:t>, we encourage you to check out our colleagues in the Berkeley Research Development Office: </a:t>
            </a:r>
            <a:r>
              <a:rPr lang="en" u="sng">
                <a:solidFill>
                  <a:schemeClr val="hlink"/>
                </a:solidFill>
                <a:hlinkClick r:id="rId2"/>
              </a:rPr>
              <a:t>https://vcresearch.berkeley.edu/brdo/welcome</a:t>
            </a:r>
            <a:r>
              <a:rPr lang="en"/>
              <a:t> . They are a great resource for proposals to NEH, NEA, etc. The Arts and Humanities Division also has a dedicated development team that works with individual donors: </a:t>
            </a:r>
            <a:r>
              <a:rPr lang="en" u="sng">
                <a:solidFill>
                  <a:srgbClr val="0000FF"/>
                </a:solidFill>
                <a:hlinkClick r:id="rId3">
                  <a:extLst>
                    <a:ext uri="{A12FA001-AC4F-418D-AE19-62706E023703}">
                      <ahyp:hlinkClr val="tx"/>
                    </a:ext>
                  </a:extLst>
                </a:hlinkClick>
              </a:rPr>
              <a:t>https://artshumanities.berkeley.edu/give-ah</a:t>
            </a:r>
            <a:r>
              <a:rPr lang="en">
                <a:solidFill>
                  <a:schemeClr val="dk1"/>
                </a:solidFill>
              </a:rPr>
              <a:t> .</a:t>
            </a:r>
            <a:endParaRPr/>
          </a:p>
          <a:p>
            <a:pPr indent="0" lvl="0" marL="0" rtl="0" algn="l">
              <a:lnSpc>
                <a:spcPct val="100000"/>
              </a:lnSpc>
              <a:spcBef>
                <a:spcPts val="0"/>
              </a:spcBef>
              <a:spcAft>
                <a:spcPts val="0"/>
              </a:spcAft>
              <a:buClr>
                <a:schemeClr val="dk1"/>
              </a:buClr>
              <a:buSzPts val="1200"/>
              <a:buNone/>
            </a:pPr>
            <a:r>
              <a:t/>
            </a:r>
            <a:endParaRPr/>
          </a:p>
          <a:p>
            <a:pPr indent="0" lvl="0" marL="0" rtl="0" algn="l">
              <a:lnSpc>
                <a:spcPct val="100000"/>
              </a:lnSpc>
              <a:spcBef>
                <a:spcPts val="0"/>
              </a:spcBef>
              <a:spcAft>
                <a:spcPts val="0"/>
              </a:spcAft>
              <a:buClr>
                <a:schemeClr val="dk1"/>
              </a:buClr>
              <a:buSzPts val="1200"/>
              <a:buNone/>
            </a:pPr>
            <a:r>
              <a:rPr lang="en"/>
              <a:t>We work together with development colleagues, faculty, academic leadership, and research centers and staff to assist you and your unit in pursuit of foundation funding opportunities. </a:t>
            </a:r>
            <a:r>
              <a:rPr lang="en"/>
              <a:t>We primarily work with helping faculty and campus programs find funding. </a:t>
            </a:r>
            <a:r>
              <a:rPr lang="en"/>
              <a:t>I know there are a lot of graduate students on today and we’ve included some different resources that can help you as well. </a:t>
            </a:r>
            <a:endParaRPr/>
          </a:p>
          <a:p>
            <a:pPr indent="0" lvl="0" marL="0" rtl="0" algn="l">
              <a:lnSpc>
                <a:spcPct val="100000"/>
              </a:lnSpc>
              <a:spcBef>
                <a:spcPts val="0"/>
              </a:spcBef>
              <a:spcAft>
                <a:spcPts val="0"/>
              </a:spcAft>
              <a:buSzPts val="1400"/>
              <a:buNone/>
            </a:pPr>
            <a:r>
              <a:t/>
            </a:r>
            <a:endParaRPr/>
          </a:p>
        </p:txBody>
      </p:sp>
      <p:sp>
        <p:nvSpPr>
          <p:cNvPr id="58" name="Google Shape;58;p3:notes"/>
          <p:cNvSpPr txBox="1"/>
          <p:nvPr>
            <p:ph idx="12" type="sldNum"/>
          </p:nvPr>
        </p:nvSpPr>
        <p:spPr>
          <a:xfrm>
            <a:off x="3970938" y="8829967"/>
            <a:ext cx="3037840" cy="464820"/>
          </a:xfrm>
          <a:prstGeom prst="rect">
            <a:avLst/>
          </a:prstGeom>
          <a:noFill/>
          <a:ln>
            <a:noFill/>
          </a:ln>
        </p:spPr>
        <p:txBody>
          <a:bodyPr anchorCtr="0" anchor="b" bIns="46550" lIns="93150" spcFirstLastPara="1" rIns="93150" wrap="square" tIns="46550">
            <a:noAutofit/>
          </a:bodyPr>
          <a:lstStyle/>
          <a:p>
            <a:pPr indent="0" lvl="0" marL="0" marR="0" rtl="0" algn="r">
              <a:lnSpc>
                <a:spcPct val="100000"/>
              </a:lnSpc>
              <a:spcBef>
                <a:spcPts val="0"/>
              </a:spcBef>
              <a:spcAft>
                <a:spcPts val="0"/>
              </a:spcAft>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1c75ea9b1_0_41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1c75ea9b1_0_41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spcBef>
                <a:spcPts val="0"/>
              </a:spcBef>
              <a:spcAft>
                <a:spcPts val="0"/>
              </a:spcAft>
              <a:buNone/>
            </a:pPr>
            <a:r>
              <a:rPr lang="en"/>
              <a:t>Here are some questions that we encourage you to ask yourself as you are developing an idea that you </a:t>
            </a:r>
            <a:r>
              <a:rPr lang="en"/>
              <a:t>would like to seek funding for from foundations.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is the basic idea for your project? What is the overarching idea and rationale for the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Do you have any collaborators? Who else is involved and what is everyone’s role?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much will it cost and what sort of resources do you need to do the work (funding for grad students, publication costs, events, etc.)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Who will benefit (think outside of immediate participants – who will use the findings/research/outputs of your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Gathering your ideas early will help you tailor your search for funders and streamline the proposal process!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6:notes"/>
          <p:cNvSpPr txBox="1"/>
          <p:nvPr>
            <p:ph idx="1" type="body"/>
          </p:nvPr>
        </p:nvSpPr>
        <p:spPr>
          <a:xfrm>
            <a:off x="701040" y="4415790"/>
            <a:ext cx="5608320" cy="4183380"/>
          </a:xfrm>
          <a:prstGeom prst="rect">
            <a:avLst/>
          </a:prstGeom>
          <a:noFill/>
          <a:ln>
            <a:noFill/>
          </a:ln>
        </p:spPr>
        <p:txBody>
          <a:bodyPr anchorCtr="0" anchor="t" bIns="46550" lIns="93150" spcFirstLastPara="1" rIns="93150" wrap="square" tIns="46550">
            <a:noAutofit/>
          </a:bodyPr>
          <a:lstStyle/>
          <a:p>
            <a:pPr indent="0" lvl="0" marL="0" rtl="0" algn="l">
              <a:lnSpc>
                <a:spcPct val="100000"/>
              </a:lnSpc>
              <a:spcBef>
                <a:spcPts val="0"/>
              </a:spcBef>
              <a:spcAft>
                <a:spcPts val="0"/>
              </a:spcAft>
              <a:buSzPts val="1400"/>
              <a:buNone/>
            </a:pPr>
            <a:r>
              <a:rPr lang="en"/>
              <a:t>Here is a list of resources to aid you in your Arts &amp; Humanities grantseeking. FRCP’s prospect libraries are static lists of targeted funder profiles by topic. This is a great place to start if you are looking for funding trends within Arts &amp; Humanities. The list includes foundation names, their specific areas of interest and their application process (if available).</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For more current lists, our AirTable database reflects changes in real time and is constantly updated with new funding opps.  Airtable is where we also post a # of smaller opportunities and fellowships that may not be included in our monthly digest geared towards the broader campus community.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Foundation Directory Online is a great database of all foundations. The UC Berkeley Library has a subscription that is available to everyone on campus and can be accessed by clicking on the link through the library’s website and logging in with your CalNet ID. On FDO, you can search foundations that give by topic area (e.g. foundations with a certain geographic focus, funders of the arts) and see everywhere that foundation gives in that space, how much they give per grant. You can also reverse search and look up other organizations and who is funding them so if there is an organization that you think does similar work to you that is a great way to get an idea of who is funding them and possibly could be interested in your work.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For specific questions on how to search for funding opps, feel to email me (Jillian) directly, our contact info is included at the end of this presentation.</a:t>
            </a:r>
            <a:endParaRPr/>
          </a:p>
        </p:txBody>
      </p:sp>
      <p:sp>
        <p:nvSpPr>
          <p:cNvPr id="70" name="Google Shape;70;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7: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rPr lang="en"/>
              <a:t>A couple of you asked for some specific examples of A&amp;H projects funded at Berkeley. I’ll talk through a couple of examples to give you a sense of what is getting funded here and how we got it.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The Mellon New Directions Fellowship is an opportunity that Berkeley is invited to submit one nomination for once every other year typically. The New Directions Fellowship supports early to mid career humanities faculty who need to pursue additional training outside of their primary discipline. For example our current New Directions Fellow is in Comparative Literature and is pursuing </a:t>
            </a:r>
            <a:r>
              <a:rPr lang="en"/>
              <a:t>training</a:t>
            </a:r>
            <a:r>
              <a:rPr lang="en"/>
              <a:t> in data and computer science for his research in Cultural Analytics. </a:t>
            </a:r>
            <a:r>
              <a:rPr lang="en">
                <a:solidFill>
                  <a:schemeClr val="dk1"/>
                </a:solidFill>
              </a:rPr>
              <a:t>New Directions is a great example of how funders are interested in interdisciplinary work that incorporates the humanities + other fields to tackle big ideas and problems society faces.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Luce Foundation gave a $500K grant to support the Berkeley Center for the Study of Religion. The grant comes from Luce’s Theology program and supports BCSR’s work </a:t>
            </a:r>
            <a:r>
              <a:rPr lang="en">
                <a:solidFill>
                  <a:schemeClr val="dk1"/>
                </a:solidFill>
                <a:highlight>
                  <a:srgbClr val="FFFFFF"/>
                </a:highlight>
              </a:rPr>
              <a:t>to examine how theology has and continues to influence, democratic practices. </a:t>
            </a:r>
            <a:endParaRPr>
              <a:solidFill>
                <a:schemeClr val="dk1"/>
              </a:solidFill>
              <a:highlight>
                <a:srgbClr val="FFFFFF"/>
              </a:highlight>
            </a:endParaRPr>
          </a:p>
          <a:p>
            <a:pPr indent="0" lvl="0" marL="0" rtl="0" algn="l">
              <a:lnSpc>
                <a:spcPct val="100000"/>
              </a:lnSpc>
              <a:spcBef>
                <a:spcPts val="0"/>
              </a:spcBef>
              <a:spcAft>
                <a:spcPts val="0"/>
              </a:spcAft>
              <a:buSzPts val="1100"/>
              <a:buNone/>
            </a:pPr>
            <a:r>
              <a:t/>
            </a:r>
            <a:endParaRPr>
              <a:solidFill>
                <a:schemeClr val="dk1"/>
              </a:solidFill>
              <a:highlight>
                <a:srgbClr val="FFFFFF"/>
              </a:highlight>
            </a:endParaRPr>
          </a:p>
          <a:p>
            <a:pPr indent="0" lvl="0" marL="0" rtl="0" algn="l">
              <a:lnSpc>
                <a:spcPct val="100000"/>
              </a:lnSpc>
              <a:spcBef>
                <a:spcPts val="0"/>
              </a:spcBef>
              <a:spcAft>
                <a:spcPts val="0"/>
              </a:spcAft>
              <a:buSzPts val="1100"/>
              <a:buNone/>
            </a:pPr>
            <a:r>
              <a:rPr lang="en">
                <a:solidFill>
                  <a:schemeClr val="dk1"/>
                </a:solidFill>
                <a:highlight>
                  <a:srgbClr val="FFFFFF"/>
                </a:highlight>
              </a:rPr>
              <a:t>The grant supports academic research, student engagement, curriculum development, and outreach efforts to the public to connect academia and broader community on the study of theology. The work aligns with Luce’s stated goals to promote “fresh thinking on the study of theology and public-facing scholarship”</a:t>
            </a:r>
            <a:r>
              <a:rPr lang="en"/>
              <a:t> </a:t>
            </a:r>
            <a:r>
              <a:rPr lang="en"/>
              <a:t>The faculty involved developed a relationship with the Luce program officer over time and this grant </a:t>
            </a:r>
            <a:r>
              <a:rPr lang="en"/>
              <a:t>builds off a previous grant from Luce to the center. It’s a great example of how important using and building your network is and that many times foundations will continue to invest in you after an initial grant if you work with them as a thought partner and align with their goals.  </a:t>
            </a:r>
            <a:endParaRPr>
              <a:solidFill>
                <a:schemeClr val="dk1"/>
              </a:solidFill>
              <a:highlight>
                <a:srgbClr val="FFFFFF"/>
              </a:highlight>
            </a:endParaRPr>
          </a:p>
          <a:p>
            <a:pPr indent="0" lvl="0" marL="0" rtl="0" algn="l">
              <a:lnSpc>
                <a:spcPct val="100000"/>
              </a:lnSpc>
              <a:spcBef>
                <a:spcPts val="0"/>
              </a:spcBef>
              <a:spcAft>
                <a:spcPts val="0"/>
              </a:spcAft>
              <a:buSzPts val="1100"/>
              <a:buNone/>
            </a:pPr>
            <a:r>
              <a:t/>
            </a:r>
            <a:endParaRPr>
              <a:solidFill>
                <a:schemeClr val="dk1"/>
              </a:solidFill>
              <a:highlight>
                <a:srgbClr val="FFFFFF"/>
              </a:highlight>
            </a:endParaRPr>
          </a:p>
          <a:p>
            <a:pPr indent="0" lvl="0" marL="0" rtl="0" algn="l">
              <a:lnSpc>
                <a:spcPct val="100000"/>
              </a:lnSpc>
              <a:spcBef>
                <a:spcPts val="0"/>
              </a:spcBef>
              <a:spcAft>
                <a:spcPts val="0"/>
              </a:spcAft>
              <a:buSzPts val="1100"/>
              <a:buNone/>
            </a:pPr>
            <a:r>
              <a:rPr lang="en"/>
              <a:t>The </a:t>
            </a:r>
            <a:r>
              <a:rPr lang="en"/>
              <a:t>Max Kade Foundation regularly provides</a:t>
            </a:r>
            <a:r>
              <a:rPr lang="en">
                <a:solidFill>
                  <a:schemeClr val="dk1"/>
                </a:solidFill>
                <a:highlight>
                  <a:schemeClr val="lt1"/>
                </a:highlight>
              </a:rPr>
              <a:t> student travel grants and graduate fellowships in German Studies. It’s an example of a foundation that has an interest in a specific area and associated study. The foundation’s website explains the history of the founder’s relationship with Germany and their rationale behind supporting German Studies so “</a:t>
            </a:r>
            <a:r>
              <a:rPr lang="en">
                <a:solidFill>
                  <a:schemeClr val="dk1"/>
                </a:solidFill>
                <a:highlight>
                  <a:srgbClr val="FFFFFF"/>
                </a:highlight>
              </a:rPr>
              <a:t>students gain a greater understanding of the histories, the cultures, and political, economic, and social developments of German- speaking countries” I bring this up because often some of the best ways to develop your applications is to look at whatever clues a foundation leaves for why they fund in a certain space and trying to mirror their language in your proposal to show how your goals align with theirs. </a:t>
            </a:r>
            <a:endParaRPr>
              <a:solidFill>
                <a:schemeClr val="dk1"/>
              </a:solidFill>
              <a:highlight>
                <a:schemeClr val="lt1"/>
              </a:highlight>
            </a:endParaRPr>
          </a:p>
          <a:p>
            <a:pPr indent="0" lvl="0" marL="0" rtl="0" algn="l">
              <a:lnSpc>
                <a:spcPct val="142857"/>
              </a:lnSpc>
              <a:spcBef>
                <a:spcPts val="900"/>
              </a:spcBef>
              <a:spcAft>
                <a:spcPts val="0"/>
              </a:spcAft>
              <a:buClr>
                <a:schemeClr val="dk1"/>
              </a:buClr>
              <a:buSzPts val="1100"/>
              <a:buFont typeface="Arial"/>
              <a:buNone/>
            </a:pPr>
            <a:r>
              <a:t/>
            </a:r>
            <a:endParaRPr sz="1400">
              <a:solidFill>
                <a:srgbClr val="202124"/>
              </a:solidFill>
              <a:latin typeface="Roboto"/>
              <a:ea typeface="Roboto"/>
              <a:cs typeface="Roboto"/>
              <a:sym typeface="Roboto"/>
            </a:endParaRPr>
          </a:p>
          <a:p>
            <a:pPr indent="0" lvl="0" marL="0" rtl="0" algn="l">
              <a:lnSpc>
                <a:spcPct val="100000"/>
              </a:lnSpc>
              <a:spcBef>
                <a:spcPts val="90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1c75ea9b1_0_170:notes"/>
          <p:cNvSpPr/>
          <p:nvPr>
            <p:ph idx="2" type="sldImg"/>
          </p:nvPr>
        </p:nvSpPr>
        <p:spPr>
          <a:xfrm>
            <a:off x="1168707" y="697230"/>
            <a:ext cx="4673700" cy="34863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1c75ea9b1_0_170:notes"/>
          <p:cNvSpPr txBox="1"/>
          <p:nvPr>
            <p:ph idx="1" type="body"/>
          </p:nvPr>
        </p:nvSpPr>
        <p:spPr>
          <a:xfrm>
            <a:off x="701040" y="4415790"/>
            <a:ext cx="5608200" cy="4183500"/>
          </a:xfrm>
          <a:prstGeom prst="rect">
            <a:avLst/>
          </a:prstGeom>
        </p:spPr>
        <p:txBody>
          <a:bodyPr anchorCtr="0" anchor="t" bIns="93150" lIns="93150" spcFirstLastPara="1" rIns="93150" wrap="square" tIns="93150">
            <a:noAutofit/>
          </a:bodyPr>
          <a:lstStyle/>
          <a:p>
            <a:pPr indent="0" lvl="0" marL="0" rtl="0" algn="l">
              <a:spcBef>
                <a:spcPts val="0"/>
              </a:spcBef>
              <a:spcAft>
                <a:spcPts val="0"/>
              </a:spcAft>
              <a:buNone/>
            </a:pPr>
            <a:r>
              <a:rPr lang="en"/>
              <a:t>Here are some ideas on how to raise your profile with foundations and build relationships with them and their program staff.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1c75ea9b1_0_89:notes"/>
          <p:cNvSpPr/>
          <p:nvPr>
            <p:ph idx="2" type="sldImg"/>
          </p:nvPr>
        </p:nvSpPr>
        <p:spPr>
          <a:xfrm>
            <a:off x="1168400" y="697230"/>
            <a:ext cx="4673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g111c75ea9b1_0_89:notes"/>
          <p:cNvSpPr txBox="1"/>
          <p:nvPr>
            <p:ph idx="1" type="body"/>
          </p:nvPr>
        </p:nvSpPr>
        <p:spPr>
          <a:xfrm>
            <a:off x="701040" y="4415790"/>
            <a:ext cx="5608200" cy="41835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Articulate your objectives using absolutely no jargon. Jargon should be avoided because often times with foundations the review committee and/or board comes from a variety of fields/disciplines and are not necessarily content experts in your area. Expect you might have a mix of content experts to experts from other fields of study reviewing your proposal. Avoiding jargon ensures you are writing to a broader audience.</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Addresses problem being solved. (e.g. gap in your field that you are addressing, certain perspective that has not been represented…) Again here is where it’s great to gather as many clues as possible about why a foundation funds in a certain area and then articulating how you are helping to achieve their goals. One tip I do when I’m starting a proposal is I put in language from the foundation’s website or call for proposals as a comment in my draft so I can keep referring back to what their goals are and make sure I’m addressing those in my proposal. </a:t>
            </a:r>
            <a:endParaRPr>
              <a:solidFill>
                <a:schemeClr val="dk1"/>
              </a:solidFill>
            </a:endParaRPr>
          </a:p>
          <a:p>
            <a:pPr indent="0" lvl="0" marL="0" rtl="0" algn="l">
              <a:spcBef>
                <a:spcPts val="0"/>
              </a:spcBef>
              <a:spcAft>
                <a:spcPts val="0"/>
              </a:spcAft>
              <a:buNone/>
            </a:pPr>
            <a:r>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How will you know if you’re successful? This can include both quantitative elements like attendance at an event you host or qualitative such as changing the culture of your field to integrate more diverse perspectives. </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Budget/Budget Justification – be able to articulate why you need the budget items you are requesting to accomplish your work.</a:t>
            </a:r>
            <a:endParaRPr>
              <a:solidFill>
                <a:schemeClr val="dk1"/>
              </a:solidFill>
            </a:endParaRPr>
          </a:p>
          <a:p>
            <a:pPr indent="0" lvl="0" marL="0" rtl="0" algn="l">
              <a:spcBef>
                <a:spcPts val="0"/>
              </a:spcBef>
              <a:spcAft>
                <a:spcPts val="0"/>
              </a:spcAft>
              <a:buClr>
                <a:schemeClr val="dk1"/>
              </a:buClr>
              <a:buSzPts val="1400"/>
              <a:buFont typeface="Arial"/>
              <a:buNone/>
            </a:pPr>
            <a:r>
              <a:t/>
            </a:r>
            <a:endParaRPr>
              <a:solidFill>
                <a:schemeClr val="dk1"/>
              </a:solidFill>
            </a:endParaRPr>
          </a:p>
          <a:p>
            <a:pPr indent="-101600" lvl="0" marL="177800" rtl="0" algn="l">
              <a:lnSpc>
                <a:spcPct val="100000"/>
              </a:lnSpc>
              <a:spcBef>
                <a:spcPts val="0"/>
              </a:spcBef>
              <a:spcAft>
                <a:spcPts val="0"/>
              </a:spcAft>
              <a:buClr>
                <a:schemeClr val="dk1"/>
              </a:buClr>
              <a:buSzPts val="1200"/>
              <a:buFont typeface="Arial"/>
              <a:buNone/>
            </a:pPr>
            <a:r>
              <a:t/>
            </a:r>
            <a:endParaRPr/>
          </a:p>
        </p:txBody>
      </p:sp>
      <p:sp>
        <p:nvSpPr>
          <p:cNvPr id="89" name="Google Shape;89;g111c75ea9b1_0_89:notes"/>
          <p:cNvSpPr txBox="1"/>
          <p:nvPr>
            <p:ph idx="12" type="sldNum"/>
          </p:nvPr>
        </p:nvSpPr>
        <p:spPr>
          <a:xfrm>
            <a:off x="3970938" y="8829967"/>
            <a:ext cx="3037800" cy="464700"/>
          </a:xfrm>
          <a:prstGeom prst="rect">
            <a:avLst/>
          </a:prstGeom>
          <a:noFill/>
          <a:ln>
            <a:noFill/>
          </a:ln>
        </p:spPr>
        <p:txBody>
          <a:bodyPr anchorCtr="0" anchor="b" bIns="46625" lIns="93275" spcFirstLastPara="1" rIns="93275" wrap="square" tIns="46625">
            <a:noAutofit/>
          </a:bodyPr>
          <a:lstStyle/>
          <a:p>
            <a:pPr indent="0" lvl="0" marL="0" rtl="0" algn="r">
              <a:lnSpc>
                <a:spcPct val="100000"/>
              </a:lnSpc>
              <a:spcBef>
                <a:spcPts val="0"/>
              </a:spcBef>
              <a:spcAft>
                <a:spcPts val="0"/>
              </a:spcAft>
              <a:buSzPts val="1400"/>
              <a:buNone/>
            </a:pPr>
            <a:fld id="{00000000-1234-1234-1234-123412341234}" type="slidenum">
              <a:rPr lang="en" sz="1400"/>
              <a:t>‹#›</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2" name="Shape 12"/>
        <p:cNvGrpSpPr/>
        <p:nvPr/>
      </p:nvGrpSpPr>
      <p:grpSpPr>
        <a:xfrm>
          <a:off x="0" y="0"/>
          <a:ext cx="0" cy="0"/>
          <a:chOff x="0" y="0"/>
          <a:chExt cx="0" cy="0"/>
        </a:xfrm>
      </p:grpSpPr>
      <p:sp>
        <p:nvSpPr>
          <p:cNvPr id="13" name="Google Shape;13;p19"/>
          <p:cNvSpPr txBox="1"/>
          <p:nvPr>
            <p:ph type="title"/>
          </p:nvPr>
        </p:nvSpPr>
        <p:spPr>
          <a:xfrm>
            <a:off x="457200" y="1250032"/>
            <a:ext cx="7766100" cy="11505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C28220"/>
              </a:buClr>
              <a:buSzPts val="4200"/>
              <a:buFont typeface="Georgia"/>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9"/>
          <p:cNvSpPr txBox="1"/>
          <p:nvPr>
            <p:ph idx="1" type="body"/>
          </p:nvPr>
        </p:nvSpPr>
        <p:spPr>
          <a:xfrm>
            <a:off x="482600" y="2518947"/>
            <a:ext cx="7740600" cy="2064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2D637F"/>
              </a:buClr>
              <a:buSzPts val="1800"/>
              <a:buChar char="•"/>
              <a:defRPr/>
            </a:lvl1pPr>
            <a:lvl2pPr indent="-342900" lvl="1" marL="914400" algn="l">
              <a:lnSpc>
                <a:spcPct val="100000"/>
              </a:lnSpc>
              <a:spcBef>
                <a:spcPts val="360"/>
              </a:spcBef>
              <a:spcAft>
                <a:spcPts val="0"/>
              </a:spcAft>
              <a:buClr>
                <a:srgbClr val="2D637F"/>
              </a:buClr>
              <a:buSzPts val="1800"/>
              <a:buChar char="–"/>
              <a:defRPr/>
            </a:lvl2pPr>
            <a:lvl3pPr indent="-342900" lvl="2" marL="1371600" algn="l">
              <a:lnSpc>
                <a:spcPct val="100000"/>
              </a:lnSpc>
              <a:spcBef>
                <a:spcPts val="360"/>
              </a:spcBef>
              <a:spcAft>
                <a:spcPts val="0"/>
              </a:spcAft>
              <a:buClr>
                <a:srgbClr val="2D637F"/>
              </a:buClr>
              <a:buSzPts val="1800"/>
              <a:buChar char="•"/>
              <a:defRPr/>
            </a:lvl3pPr>
            <a:lvl4pPr indent="-342900" lvl="3" marL="1828800" algn="l">
              <a:lnSpc>
                <a:spcPct val="100000"/>
              </a:lnSpc>
              <a:spcBef>
                <a:spcPts val="360"/>
              </a:spcBef>
              <a:spcAft>
                <a:spcPts val="0"/>
              </a:spcAft>
              <a:buClr>
                <a:srgbClr val="2D637F"/>
              </a:buClr>
              <a:buSzPts val="1800"/>
              <a:buChar char="–"/>
              <a:defRPr/>
            </a:lvl4pPr>
            <a:lvl5pPr indent="-342900" lvl="4" marL="2286000" algn="l">
              <a:lnSpc>
                <a:spcPct val="100000"/>
              </a:lnSpc>
              <a:spcBef>
                <a:spcPts val="360"/>
              </a:spcBef>
              <a:spcAft>
                <a:spcPts val="0"/>
              </a:spcAft>
              <a:buClr>
                <a:srgbClr val="2D637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685800" y="824333"/>
            <a:ext cx="6813900" cy="16395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C28220"/>
              </a:buClr>
              <a:buSzPts val="5000"/>
              <a:buFont typeface="Georgia"/>
              <a:buNone/>
              <a:defRPr sz="5000">
                <a:solidFill>
                  <a:srgbClr val="C2822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subTitle"/>
          </p:nvPr>
        </p:nvSpPr>
        <p:spPr>
          <a:xfrm>
            <a:off x="685800" y="2575258"/>
            <a:ext cx="6400800" cy="1113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440"/>
              </a:spcBef>
              <a:spcAft>
                <a:spcPts val="0"/>
              </a:spcAft>
              <a:buClr>
                <a:srgbClr val="2D637F"/>
              </a:buClr>
              <a:buSzPts val="2200"/>
              <a:buNone/>
              <a:defRPr>
                <a:solidFill>
                  <a:srgbClr val="2D637F"/>
                </a:solidFill>
              </a:defRPr>
            </a:lvl1pPr>
            <a:lvl2pPr lvl="1" algn="ctr">
              <a:lnSpc>
                <a:spcPct val="100000"/>
              </a:lnSpc>
              <a:spcBef>
                <a:spcPts val="400"/>
              </a:spcBef>
              <a:spcAft>
                <a:spcPts val="0"/>
              </a:spcAft>
              <a:buClr>
                <a:srgbClr val="888888"/>
              </a:buClr>
              <a:buSzPts val="2000"/>
              <a:buNone/>
              <a:defRPr>
                <a:solidFill>
                  <a:srgbClr val="888888"/>
                </a:solidFill>
              </a:defRPr>
            </a:lvl2pPr>
            <a:lvl3pPr lvl="2" algn="ctr">
              <a:lnSpc>
                <a:spcPct val="100000"/>
              </a:lnSpc>
              <a:spcBef>
                <a:spcPts val="360"/>
              </a:spcBef>
              <a:spcAft>
                <a:spcPts val="0"/>
              </a:spcAft>
              <a:buClr>
                <a:srgbClr val="888888"/>
              </a:buClr>
              <a:buSzPts val="1800"/>
              <a:buNone/>
              <a:defRPr>
                <a:solidFill>
                  <a:srgbClr val="888888"/>
                </a:solidFill>
              </a:defRPr>
            </a:lvl3pPr>
            <a:lvl4pPr lvl="3" algn="ctr">
              <a:lnSpc>
                <a:spcPct val="100000"/>
              </a:lnSpc>
              <a:spcBef>
                <a:spcPts val="320"/>
              </a:spcBef>
              <a:spcAft>
                <a:spcPts val="0"/>
              </a:spcAft>
              <a:buClr>
                <a:srgbClr val="888888"/>
              </a:buClr>
              <a:buSzPts val="1600"/>
              <a:buNone/>
              <a:defRPr>
                <a:solidFill>
                  <a:srgbClr val="888888"/>
                </a:solidFill>
              </a:defRPr>
            </a:lvl4pPr>
            <a:lvl5pPr lvl="4" algn="ctr">
              <a:lnSpc>
                <a:spcPct val="100000"/>
              </a:lnSpc>
              <a:spcBef>
                <a:spcPts val="280"/>
              </a:spcBef>
              <a:spcAft>
                <a:spcPts val="0"/>
              </a:spcAft>
              <a:buClr>
                <a:srgbClr val="888888"/>
              </a:buClr>
              <a:buSzPts val="1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18" name="Shape 18"/>
        <p:cNvGrpSpPr/>
        <p:nvPr/>
      </p:nvGrpSpPr>
      <p:grpSpPr>
        <a:xfrm>
          <a:off x="0" y="0"/>
          <a:ext cx="0" cy="0"/>
          <a:chOff x="0" y="0"/>
          <a:chExt cx="0" cy="0"/>
        </a:xfrm>
      </p:grpSpPr>
      <p:sp>
        <p:nvSpPr>
          <p:cNvPr id="19" name="Google Shape;19;p21"/>
          <p:cNvSpPr txBox="1"/>
          <p:nvPr>
            <p:ph type="title"/>
          </p:nvPr>
        </p:nvSpPr>
        <p:spPr>
          <a:xfrm>
            <a:off x="457200" y="525956"/>
            <a:ext cx="82296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E09E19"/>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1"/>
          <p:cNvSpPr txBox="1"/>
          <p:nvPr>
            <p:ph idx="1" type="body"/>
          </p:nvPr>
        </p:nvSpPr>
        <p:spPr>
          <a:xfrm>
            <a:off x="457200" y="1808079"/>
            <a:ext cx="8229600" cy="25263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2D637F"/>
              </a:buClr>
              <a:buSzPts val="1800"/>
              <a:buChar char="•"/>
              <a:defRPr/>
            </a:lvl1pPr>
            <a:lvl2pPr indent="-342900" lvl="1" marL="914400" algn="l">
              <a:lnSpc>
                <a:spcPct val="100000"/>
              </a:lnSpc>
              <a:spcBef>
                <a:spcPts val="360"/>
              </a:spcBef>
              <a:spcAft>
                <a:spcPts val="0"/>
              </a:spcAft>
              <a:buClr>
                <a:srgbClr val="2D637F"/>
              </a:buClr>
              <a:buSzPts val="1800"/>
              <a:buChar char="–"/>
              <a:defRPr/>
            </a:lvl2pPr>
            <a:lvl3pPr indent="-342900" lvl="2" marL="1371600" algn="l">
              <a:lnSpc>
                <a:spcPct val="100000"/>
              </a:lnSpc>
              <a:spcBef>
                <a:spcPts val="360"/>
              </a:spcBef>
              <a:spcAft>
                <a:spcPts val="0"/>
              </a:spcAft>
              <a:buClr>
                <a:srgbClr val="2D637F"/>
              </a:buClr>
              <a:buSzPts val="1800"/>
              <a:buChar char="•"/>
              <a:defRPr/>
            </a:lvl3pPr>
            <a:lvl4pPr indent="-342900" lvl="3" marL="1828800" algn="l">
              <a:lnSpc>
                <a:spcPct val="100000"/>
              </a:lnSpc>
              <a:spcBef>
                <a:spcPts val="360"/>
              </a:spcBef>
              <a:spcAft>
                <a:spcPts val="0"/>
              </a:spcAft>
              <a:buClr>
                <a:srgbClr val="2D637F"/>
              </a:buClr>
              <a:buSzPts val="1800"/>
              <a:buChar char="–"/>
              <a:defRPr/>
            </a:lvl4pPr>
            <a:lvl5pPr indent="-342900" lvl="4" marL="2286000" algn="l">
              <a:lnSpc>
                <a:spcPct val="100000"/>
              </a:lnSpc>
              <a:spcBef>
                <a:spcPts val="360"/>
              </a:spcBef>
              <a:spcAft>
                <a:spcPts val="0"/>
              </a:spcAft>
              <a:buClr>
                <a:srgbClr val="2D637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1" name="Google Shape;21;p21"/>
          <p:cNvSpPr txBox="1"/>
          <p:nvPr>
            <p:ph idx="12" type="sldNum"/>
          </p:nvPr>
        </p:nvSpPr>
        <p:spPr>
          <a:xfrm>
            <a:off x="8526916" y="6506120"/>
            <a:ext cx="159900" cy="215400"/>
          </a:xfrm>
          <a:prstGeom prst="rect">
            <a:avLst/>
          </a:prstGeom>
          <a:noFill/>
          <a:ln>
            <a:noFill/>
          </a:ln>
        </p:spPr>
        <p:txBody>
          <a:bodyPr anchorCtr="0" anchor="t" bIns="21100" lIns="42200" spcFirstLastPara="1" rIns="42200" wrap="square" tIns="211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2" name="Shape 22"/>
        <p:cNvGrpSpPr/>
        <p:nvPr/>
      </p:nvGrpSpPr>
      <p:grpSpPr>
        <a:xfrm>
          <a:off x="0" y="0"/>
          <a:ext cx="0" cy="0"/>
          <a:chOff x="0" y="0"/>
          <a:chExt cx="0" cy="0"/>
        </a:xfrm>
      </p:grpSpPr>
      <p:sp>
        <p:nvSpPr>
          <p:cNvPr id="23" name="Google Shape;23;p22"/>
          <p:cNvSpPr txBox="1"/>
          <p:nvPr>
            <p:ph type="title"/>
          </p:nvPr>
        </p:nvSpPr>
        <p:spPr>
          <a:xfrm>
            <a:off x="568325" y="2017295"/>
            <a:ext cx="7772400" cy="19965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C28220"/>
              </a:buClr>
              <a:buSzPts val="4200"/>
              <a:buFont typeface="Georgia"/>
              <a:buNone/>
              <a:defRPr b="0" sz="42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2"/>
          <p:cNvSpPr txBox="1"/>
          <p:nvPr>
            <p:ph idx="1" type="body"/>
          </p:nvPr>
        </p:nvSpPr>
        <p:spPr>
          <a:xfrm>
            <a:off x="568325" y="1019341"/>
            <a:ext cx="7772400" cy="895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40"/>
              </a:spcBef>
              <a:spcAft>
                <a:spcPts val="0"/>
              </a:spcAft>
              <a:buClr>
                <a:srgbClr val="2D637F"/>
              </a:buClr>
              <a:buSzPts val="2200"/>
              <a:buNone/>
              <a:defRPr sz="2200">
                <a:solidFill>
                  <a:srgbClr val="2D637F"/>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5" name="Shape 25"/>
        <p:cNvGrpSpPr/>
        <p:nvPr/>
      </p:nvGrpSpPr>
      <p:grpSpPr>
        <a:xfrm>
          <a:off x="0" y="0"/>
          <a:ext cx="0" cy="0"/>
          <a:chOff x="0" y="0"/>
          <a:chExt cx="0" cy="0"/>
        </a:xfrm>
      </p:grpSpPr>
      <p:sp>
        <p:nvSpPr>
          <p:cNvPr id="26" name="Google Shape;26;p23"/>
          <p:cNvSpPr txBox="1"/>
          <p:nvPr>
            <p:ph type="title"/>
          </p:nvPr>
        </p:nvSpPr>
        <p:spPr>
          <a:xfrm>
            <a:off x="457200" y="972051"/>
            <a:ext cx="74643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C28220"/>
              </a:buClr>
              <a:buSzPts val="4200"/>
              <a:buFont typeface="Georgia"/>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3"/>
          <p:cNvSpPr txBox="1"/>
          <p:nvPr>
            <p:ph idx="1" type="body"/>
          </p:nvPr>
        </p:nvSpPr>
        <p:spPr>
          <a:xfrm>
            <a:off x="457200" y="2097755"/>
            <a:ext cx="3717900" cy="2823600"/>
          </a:xfrm>
          <a:prstGeom prst="rect">
            <a:avLst/>
          </a:prstGeom>
          <a:noFill/>
          <a:ln>
            <a:noFill/>
          </a:ln>
        </p:spPr>
        <p:txBody>
          <a:bodyPr anchorCtr="0" anchor="t" bIns="45700" lIns="91425" spcFirstLastPara="1" rIns="91425" wrap="square" tIns="45700">
            <a:noAutofit/>
          </a:bodyPr>
          <a:lstStyle>
            <a:lvl1pPr indent="-368300" lvl="0" marL="457200" algn="l">
              <a:lnSpc>
                <a:spcPct val="100000"/>
              </a:lnSpc>
              <a:spcBef>
                <a:spcPts val="440"/>
              </a:spcBef>
              <a:spcAft>
                <a:spcPts val="0"/>
              </a:spcAft>
              <a:buClr>
                <a:srgbClr val="2D637F"/>
              </a:buClr>
              <a:buSzPts val="2200"/>
              <a:buChar char="•"/>
              <a:defRPr sz="2200"/>
            </a:lvl1pPr>
            <a:lvl2pPr indent="-355600" lvl="1" marL="914400" algn="l">
              <a:lnSpc>
                <a:spcPct val="100000"/>
              </a:lnSpc>
              <a:spcBef>
                <a:spcPts val="400"/>
              </a:spcBef>
              <a:spcAft>
                <a:spcPts val="0"/>
              </a:spcAft>
              <a:buClr>
                <a:srgbClr val="2D637F"/>
              </a:buClr>
              <a:buSzPts val="2000"/>
              <a:buChar char="–"/>
              <a:defRPr sz="2000"/>
            </a:lvl2pPr>
            <a:lvl3pPr indent="-342900" lvl="2" marL="1371600" algn="l">
              <a:lnSpc>
                <a:spcPct val="100000"/>
              </a:lnSpc>
              <a:spcBef>
                <a:spcPts val="360"/>
              </a:spcBef>
              <a:spcAft>
                <a:spcPts val="0"/>
              </a:spcAft>
              <a:buClr>
                <a:srgbClr val="2D637F"/>
              </a:buClr>
              <a:buSzPts val="1800"/>
              <a:buChar char="•"/>
              <a:defRPr sz="1800"/>
            </a:lvl3pPr>
            <a:lvl4pPr indent="-330200" lvl="3" marL="1828800" algn="l">
              <a:lnSpc>
                <a:spcPct val="100000"/>
              </a:lnSpc>
              <a:spcBef>
                <a:spcPts val="320"/>
              </a:spcBef>
              <a:spcAft>
                <a:spcPts val="0"/>
              </a:spcAft>
              <a:buClr>
                <a:srgbClr val="2D637F"/>
              </a:buClr>
              <a:buSzPts val="1600"/>
              <a:buChar char="–"/>
              <a:defRPr sz="1600"/>
            </a:lvl4pPr>
            <a:lvl5pPr indent="-317500" lvl="4" marL="2286000" algn="l">
              <a:lnSpc>
                <a:spcPct val="100000"/>
              </a:lnSpc>
              <a:spcBef>
                <a:spcPts val="280"/>
              </a:spcBef>
              <a:spcAft>
                <a:spcPts val="0"/>
              </a:spcAft>
              <a:buClr>
                <a:srgbClr val="2D637F"/>
              </a:buClr>
              <a:buSzPts val="1400"/>
              <a:buChar char="»"/>
              <a:defRPr sz="14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8" name="Google Shape;28;p23"/>
          <p:cNvSpPr txBox="1"/>
          <p:nvPr>
            <p:ph idx="2" type="body"/>
          </p:nvPr>
        </p:nvSpPr>
        <p:spPr>
          <a:xfrm>
            <a:off x="4175125" y="2097754"/>
            <a:ext cx="3746400" cy="2823600"/>
          </a:xfrm>
          <a:prstGeom prst="rect">
            <a:avLst/>
          </a:prstGeom>
          <a:noFill/>
          <a:ln>
            <a:noFill/>
          </a:ln>
        </p:spPr>
        <p:txBody>
          <a:bodyPr anchorCtr="0" anchor="t" bIns="45700" lIns="91425" spcFirstLastPara="1" rIns="91425" wrap="square" tIns="45700">
            <a:noAutofit/>
          </a:bodyPr>
          <a:lstStyle>
            <a:lvl1pPr indent="-368300" lvl="0" marL="457200" algn="l">
              <a:lnSpc>
                <a:spcPct val="100000"/>
              </a:lnSpc>
              <a:spcBef>
                <a:spcPts val="440"/>
              </a:spcBef>
              <a:spcAft>
                <a:spcPts val="0"/>
              </a:spcAft>
              <a:buClr>
                <a:srgbClr val="2D637F"/>
              </a:buClr>
              <a:buSzPts val="2200"/>
              <a:buChar char="•"/>
              <a:defRPr sz="2200">
                <a:solidFill>
                  <a:srgbClr val="2D637F"/>
                </a:solidFill>
              </a:defRPr>
            </a:lvl1pPr>
            <a:lvl2pPr indent="-355600" lvl="1" marL="914400" algn="l">
              <a:lnSpc>
                <a:spcPct val="100000"/>
              </a:lnSpc>
              <a:spcBef>
                <a:spcPts val="400"/>
              </a:spcBef>
              <a:spcAft>
                <a:spcPts val="0"/>
              </a:spcAft>
              <a:buClr>
                <a:srgbClr val="2D637F"/>
              </a:buClr>
              <a:buSzPts val="2000"/>
              <a:buChar char="–"/>
              <a:defRPr sz="2000">
                <a:solidFill>
                  <a:srgbClr val="2D637F"/>
                </a:solidFill>
              </a:defRPr>
            </a:lvl2pPr>
            <a:lvl3pPr indent="-342900" lvl="2" marL="1371600" algn="l">
              <a:lnSpc>
                <a:spcPct val="100000"/>
              </a:lnSpc>
              <a:spcBef>
                <a:spcPts val="360"/>
              </a:spcBef>
              <a:spcAft>
                <a:spcPts val="0"/>
              </a:spcAft>
              <a:buClr>
                <a:srgbClr val="2D637F"/>
              </a:buClr>
              <a:buSzPts val="1800"/>
              <a:buChar char="•"/>
              <a:defRPr sz="1800">
                <a:solidFill>
                  <a:srgbClr val="2D637F"/>
                </a:solidFill>
              </a:defRPr>
            </a:lvl3pPr>
            <a:lvl4pPr indent="-330200" lvl="3" marL="1828800" algn="l">
              <a:lnSpc>
                <a:spcPct val="100000"/>
              </a:lnSpc>
              <a:spcBef>
                <a:spcPts val="320"/>
              </a:spcBef>
              <a:spcAft>
                <a:spcPts val="0"/>
              </a:spcAft>
              <a:buClr>
                <a:srgbClr val="2D637F"/>
              </a:buClr>
              <a:buSzPts val="1600"/>
              <a:buChar char="–"/>
              <a:defRPr sz="1600">
                <a:solidFill>
                  <a:srgbClr val="2D637F"/>
                </a:solidFill>
              </a:defRPr>
            </a:lvl4pPr>
            <a:lvl5pPr indent="-317500" lvl="4" marL="2286000" algn="l">
              <a:lnSpc>
                <a:spcPct val="100000"/>
              </a:lnSpc>
              <a:spcBef>
                <a:spcPts val="280"/>
              </a:spcBef>
              <a:spcAft>
                <a:spcPts val="0"/>
              </a:spcAft>
              <a:buClr>
                <a:srgbClr val="2D637F"/>
              </a:buClr>
              <a:buSzPts val="1400"/>
              <a:buChar char="»"/>
              <a:defRPr sz="1400">
                <a:solidFill>
                  <a:srgbClr val="2D637F"/>
                </a:solidFill>
              </a:defRPr>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9" name="Shape 29"/>
        <p:cNvGrpSpPr/>
        <p:nvPr/>
      </p:nvGrpSpPr>
      <p:grpSpPr>
        <a:xfrm>
          <a:off x="0" y="0"/>
          <a:ext cx="0" cy="0"/>
          <a:chOff x="0" y="0"/>
          <a:chExt cx="0" cy="0"/>
        </a:xfrm>
      </p:grpSpPr>
      <p:sp>
        <p:nvSpPr>
          <p:cNvPr id="30" name="Google Shape;30;p24"/>
          <p:cNvSpPr txBox="1"/>
          <p:nvPr>
            <p:ph type="title"/>
          </p:nvPr>
        </p:nvSpPr>
        <p:spPr>
          <a:xfrm>
            <a:off x="381000" y="3729789"/>
            <a:ext cx="5486400" cy="5667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C28220"/>
              </a:buClr>
              <a:buSzPts val="2000"/>
              <a:buFont typeface="Georgia"/>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4"/>
          <p:cNvSpPr/>
          <p:nvPr>
            <p:ph idx="2" type="pic"/>
          </p:nvPr>
        </p:nvSpPr>
        <p:spPr>
          <a:xfrm>
            <a:off x="381000" y="358775"/>
            <a:ext cx="5486400" cy="3371100"/>
          </a:xfrm>
          <a:prstGeom prst="rect">
            <a:avLst/>
          </a:prstGeom>
          <a:noFill/>
          <a:ln>
            <a:noFill/>
          </a:ln>
        </p:spPr>
      </p:sp>
      <p:sp>
        <p:nvSpPr>
          <p:cNvPr id="32" name="Google Shape;32;p24"/>
          <p:cNvSpPr txBox="1"/>
          <p:nvPr>
            <p:ph idx="1" type="body"/>
          </p:nvPr>
        </p:nvSpPr>
        <p:spPr>
          <a:xfrm>
            <a:off x="381000" y="4296527"/>
            <a:ext cx="5486400" cy="477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rgbClr val="2D637F"/>
              </a:buClr>
              <a:buSzPts val="1400"/>
              <a:buNone/>
              <a:defRPr sz="1400"/>
            </a:lvl1pPr>
            <a:lvl2pPr indent="-228600" lvl="1" marL="914400" algn="l">
              <a:lnSpc>
                <a:spcPct val="100000"/>
              </a:lnSpc>
              <a:spcBef>
                <a:spcPts val="240"/>
              </a:spcBef>
              <a:spcAft>
                <a:spcPts val="0"/>
              </a:spcAft>
              <a:buClr>
                <a:srgbClr val="2D637F"/>
              </a:buClr>
              <a:buSzPts val="1200"/>
              <a:buNone/>
              <a:defRPr sz="1200"/>
            </a:lvl2pPr>
            <a:lvl3pPr indent="-228600" lvl="2" marL="1371600" algn="l">
              <a:lnSpc>
                <a:spcPct val="100000"/>
              </a:lnSpc>
              <a:spcBef>
                <a:spcPts val="200"/>
              </a:spcBef>
              <a:spcAft>
                <a:spcPts val="0"/>
              </a:spcAft>
              <a:buClr>
                <a:srgbClr val="2D637F"/>
              </a:buClr>
              <a:buSzPts val="1000"/>
              <a:buNone/>
              <a:defRPr sz="1000"/>
            </a:lvl3pPr>
            <a:lvl4pPr indent="-228600" lvl="3" marL="1828800" algn="l">
              <a:lnSpc>
                <a:spcPct val="100000"/>
              </a:lnSpc>
              <a:spcBef>
                <a:spcPts val="180"/>
              </a:spcBef>
              <a:spcAft>
                <a:spcPts val="0"/>
              </a:spcAft>
              <a:buClr>
                <a:srgbClr val="2D637F"/>
              </a:buClr>
              <a:buSzPts val="900"/>
              <a:buNone/>
              <a:defRPr sz="900"/>
            </a:lvl4pPr>
            <a:lvl5pPr indent="-228600" lvl="4" marL="2286000" algn="l">
              <a:lnSpc>
                <a:spcPct val="100000"/>
              </a:lnSpc>
              <a:spcBef>
                <a:spcPts val="180"/>
              </a:spcBef>
              <a:spcAft>
                <a:spcPts val="0"/>
              </a:spcAft>
              <a:buClr>
                <a:srgbClr val="2D637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33" name="Shape 33"/>
        <p:cNvGrpSpPr/>
        <p:nvPr/>
      </p:nvGrpSpPr>
      <p:grpSpPr>
        <a:xfrm>
          <a:off x="0" y="0"/>
          <a:ext cx="0" cy="0"/>
          <a:chOff x="0" y="0"/>
          <a:chExt cx="0" cy="0"/>
        </a:xfrm>
      </p:grpSpPr>
      <p:sp>
        <p:nvSpPr>
          <p:cNvPr id="34" name="Google Shape;34;p25"/>
          <p:cNvSpPr txBox="1"/>
          <p:nvPr>
            <p:ph type="title"/>
          </p:nvPr>
        </p:nvSpPr>
        <p:spPr>
          <a:xfrm>
            <a:off x="457200" y="1041995"/>
            <a:ext cx="3008400" cy="4050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C28220"/>
              </a:buClr>
              <a:buSzPts val="2000"/>
              <a:buFont typeface="Georgia"/>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5"/>
          <p:cNvSpPr txBox="1"/>
          <p:nvPr>
            <p:ph idx="1" type="body"/>
          </p:nvPr>
        </p:nvSpPr>
        <p:spPr>
          <a:xfrm>
            <a:off x="3575050" y="1041995"/>
            <a:ext cx="4537200" cy="3657000"/>
          </a:xfrm>
          <a:prstGeom prst="rect">
            <a:avLst/>
          </a:prstGeom>
          <a:noFill/>
          <a:ln>
            <a:noFill/>
          </a:ln>
        </p:spPr>
        <p:txBody>
          <a:bodyPr anchorCtr="0" anchor="t" bIns="45700" lIns="91425" spcFirstLastPara="1" rIns="91425" wrap="square" tIns="45700">
            <a:noAutofit/>
          </a:bodyPr>
          <a:lstStyle>
            <a:lvl1pPr indent="-355600" lvl="0" marL="457200" algn="l">
              <a:lnSpc>
                <a:spcPct val="100000"/>
              </a:lnSpc>
              <a:spcBef>
                <a:spcPts val="400"/>
              </a:spcBef>
              <a:spcAft>
                <a:spcPts val="0"/>
              </a:spcAft>
              <a:buClr>
                <a:srgbClr val="2D637F"/>
              </a:buClr>
              <a:buSzPts val="2000"/>
              <a:buChar char="•"/>
              <a:defRPr sz="2000"/>
            </a:lvl1pPr>
            <a:lvl2pPr indent="-342900" lvl="1" marL="914400" algn="l">
              <a:lnSpc>
                <a:spcPct val="100000"/>
              </a:lnSpc>
              <a:spcBef>
                <a:spcPts val="360"/>
              </a:spcBef>
              <a:spcAft>
                <a:spcPts val="0"/>
              </a:spcAft>
              <a:buClr>
                <a:srgbClr val="2D637F"/>
              </a:buClr>
              <a:buSzPts val="1800"/>
              <a:buChar char="–"/>
              <a:defRPr sz="1800"/>
            </a:lvl2pPr>
            <a:lvl3pPr indent="-342900" lvl="2" marL="1371600" algn="l">
              <a:lnSpc>
                <a:spcPct val="100000"/>
              </a:lnSpc>
              <a:spcBef>
                <a:spcPts val="360"/>
              </a:spcBef>
              <a:spcAft>
                <a:spcPts val="0"/>
              </a:spcAft>
              <a:buClr>
                <a:srgbClr val="2D637F"/>
              </a:buClr>
              <a:buSzPts val="1800"/>
              <a:buChar char="•"/>
              <a:defRPr sz="1800"/>
            </a:lvl3pPr>
            <a:lvl4pPr indent="-330200" lvl="3" marL="1828800" algn="l">
              <a:lnSpc>
                <a:spcPct val="100000"/>
              </a:lnSpc>
              <a:spcBef>
                <a:spcPts val="320"/>
              </a:spcBef>
              <a:spcAft>
                <a:spcPts val="0"/>
              </a:spcAft>
              <a:buClr>
                <a:srgbClr val="2D637F"/>
              </a:buClr>
              <a:buSzPts val="1600"/>
              <a:buChar char="–"/>
              <a:defRPr sz="1600"/>
            </a:lvl4pPr>
            <a:lvl5pPr indent="-317500" lvl="4" marL="2286000" algn="l">
              <a:lnSpc>
                <a:spcPct val="100000"/>
              </a:lnSpc>
              <a:spcBef>
                <a:spcPts val="280"/>
              </a:spcBef>
              <a:spcAft>
                <a:spcPts val="0"/>
              </a:spcAft>
              <a:buClr>
                <a:srgbClr val="2D637F"/>
              </a:buClr>
              <a:buSzPts val="1400"/>
              <a:buChar char="»"/>
              <a:defRPr sz="14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36" name="Google Shape;36;p25"/>
          <p:cNvSpPr txBox="1"/>
          <p:nvPr>
            <p:ph idx="2" type="body"/>
          </p:nvPr>
        </p:nvSpPr>
        <p:spPr>
          <a:xfrm>
            <a:off x="457200" y="1531651"/>
            <a:ext cx="3008400" cy="31674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rgbClr val="2D637F"/>
              </a:buClr>
              <a:buSzPts val="1400"/>
              <a:buNone/>
              <a:defRPr sz="1400"/>
            </a:lvl1pPr>
            <a:lvl2pPr indent="-228600" lvl="1" marL="914400" algn="l">
              <a:lnSpc>
                <a:spcPct val="100000"/>
              </a:lnSpc>
              <a:spcBef>
                <a:spcPts val="240"/>
              </a:spcBef>
              <a:spcAft>
                <a:spcPts val="0"/>
              </a:spcAft>
              <a:buClr>
                <a:srgbClr val="2D637F"/>
              </a:buClr>
              <a:buSzPts val="1200"/>
              <a:buNone/>
              <a:defRPr sz="1200"/>
            </a:lvl2pPr>
            <a:lvl3pPr indent="-228600" lvl="2" marL="1371600" algn="l">
              <a:lnSpc>
                <a:spcPct val="100000"/>
              </a:lnSpc>
              <a:spcBef>
                <a:spcPts val="200"/>
              </a:spcBef>
              <a:spcAft>
                <a:spcPts val="0"/>
              </a:spcAft>
              <a:buClr>
                <a:srgbClr val="2D637F"/>
              </a:buClr>
              <a:buSzPts val="1000"/>
              <a:buNone/>
              <a:defRPr sz="1000"/>
            </a:lvl3pPr>
            <a:lvl4pPr indent="-228600" lvl="3" marL="1828800" algn="l">
              <a:lnSpc>
                <a:spcPct val="100000"/>
              </a:lnSpc>
              <a:spcBef>
                <a:spcPts val="180"/>
              </a:spcBef>
              <a:spcAft>
                <a:spcPts val="0"/>
              </a:spcAft>
              <a:buClr>
                <a:srgbClr val="2D637F"/>
              </a:buClr>
              <a:buSzPts val="900"/>
              <a:buNone/>
              <a:defRPr sz="900"/>
            </a:lvl4pPr>
            <a:lvl5pPr indent="-228600" lvl="4" marL="2286000" algn="l">
              <a:lnSpc>
                <a:spcPct val="100000"/>
              </a:lnSpc>
              <a:spcBef>
                <a:spcPts val="180"/>
              </a:spcBef>
              <a:spcAft>
                <a:spcPts val="0"/>
              </a:spcAft>
              <a:buClr>
                <a:srgbClr val="2D637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slideLayout" Target="../slideLayouts/slideLayout1.xml"/><Relationship Id="rId11" Type="http://schemas.openxmlformats.org/officeDocument/2006/relationships/theme" Target="../theme/theme2.xml"/><Relationship Id="rId10" Type="http://schemas.openxmlformats.org/officeDocument/2006/relationships/slideLayout" Target="../slideLayouts/slideLayout7.xml"/><Relationship Id="rId9" Type="http://schemas.openxmlformats.org/officeDocument/2006/relationships/slideLayout" Target="../slideLayouts/slideLayout6.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nvSpPr>
        <p:spPr>
          <a:xfrm>
            <a:off x="267368" y="5307263"/>
            <a:ext cx="1848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7" name="Google Shape;7;p18"/>
          <p:cNvSpPr txBox="1"/>
          <p:nvPr>
            <p:ph type="title"/>
          </p:nvPr>
        </p:nvSpPr>
        <p:spPr>
          <a:xfrm>
            <a:off x="457200" y="525956"/>
            <a:ext cx="8229600" cy="11430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C28220"/>
              </a:buClr>
              <a:buSzPts val="5000"/>
              <a:buFont typeface="Georgia"/>
              <a:buNone/>
              <a:defRPr b="0" i="0" sz="5000" u="none" cap="none" strike="noStrike">
                <a:solidFill>
                  <a:srgbClr val="C28220"/>
                </a:solidFill>
                <a:latin typeface="Georgia"/>
                <a:ea typeface="Georgia"/>
                <a:cs typeface="Georgia"/>
                <a:sym typeface="Georgi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18"/>
          <p:cNvSpPr txBox="1"/>
          <p:nvPr>
            <p:ph idx="1" type="body"/>
          </p:nvPr>
        </p:nvSpPr>
        <p:spPr>
          <a:xfrm>
            <a:off x="457200" y="1808079"/>
            <a:ext cx="8229600" cy="2526300"/>
          </a:xfrm>
          <a:prstGeom prst="rect">
            <a:avLst/>
          </a:prstGeom>
          <a:noFill/>
          <a:ln>
            <a:noFill/>
          </a:ln>
        </p:spPr>
        <p:txBody>
          <a:bodyPr anchorCtr="0" anchor="t" bIns="45700" lIns="91425" spcFirstLastPara="1" rIns="91425" wrap="square" tIns="45700">
            <a:noAutofit/>
          </a:bodyPr>
          <a:lstStyle>
            <a:lvl1pPr indent="-368300" lvl="0" marL="457200" marR="0" rtl="0" algn="l">
              <a:lnSpc>
                <a:spcPct val="100000"/>
              </a:lnSpc>
              <a:spcBef>
                <a:spcPts val="440"/>
              </a:spcBef>
              <a:spcAft>
                <a:spcPts val="0"/>
              </a:spcAft>
              <a:buClr>
                <a:srgbClr val="2D637F"/>
              </a:buClr>
              <a:buSzPts val="2200"/>
              <a:buFont typeface="Arial"/>
              <a:buChar char="•"/>
              <a:defRPr b="0" i="0" sz="2200" u="none" cap="none" strike="noStrike">
                <a:solidFill>
                  <a:srgbClr val="2D637F"/>
                </a:solidFill>
                <a:latin typeface="Arial"/>
                <a:ea typeface="Arial"/>
                <a:cs typeface="Arial"/>
                <a:sym typeface="Arial"/>
              </a:defRPr>
            </a:lvl1pPr>
            <a:lvl2pPr indent="-355600" lvl="1" marL="914400" marR="0" rtl="0" algn="l">
              <a:lnSpc>
                <a:spcPct val="100000"/>
              </a:lnSpc>
              <a:spcBef>
                <a:spcPts val="400"/>
              </a:spcBef>
              <a:spcAft>
                <a:spcPts val="0"/>
              </a:spcAft>
              <a:buClr>
                <a:srgbClr val="2D637F"/>
              </a:buClr>
              <a:buSzPts val="2000"/>
              <a:buFont typeface="Arial"/>
              <a:buChar char="–"/>
              <a:defRPr b="0" i="0" sz="2000" u="none" cap="none" strike="noStrike">
                <a:solidFill>
                  <a:srgbClr val="2D637F"/>
                </a:solidFill>
                <a:latin typeface="Arial"/>
                <a:ea typeface="Arial"/>
                <a:cs typeface="Arial"/>
                <a:sym typeface="Arial"/>
              </a:defRPr>
            </a:lvl2pPr>
            <a:lvl3pPr indent="-342900" lvl="2" marL="1371600" marR="0" rtl="0" algn="l">
              <a:lnSpc>
                <a:spcPct val="100000"/>
              </a:lnSpc>
              <a:spcBef>
                <a:spcPts val="360"/>
              </a:spcBef>
              <a:spcAft>
                <a:spcPts val="0"/>
              </a:spcAft>
              <a:buClr>
                <a:srgbClr val="2D637F"/>
              </a:buClr>
              <a:buSzPts val="1800"/>
              <a:buFont typeface="Arial"/>
              <a:buChar char="•"/>
              <a:defRPr b="0" i="0" sz="1800" u="none" cap="none" strike="noStrike">
                <a:solidFill>
                  <a:srgbClr val="2D637F"/>
                </a:solidFill>
                <a:latin typeface="Arial"/>
                <a:ea typeface="Arial"/>
                <a:cs typeface="Arial"/>
                <a:sym typeface="Arial"/>
              </a:defRPr>
            </a:lvl3pPr>
            <a:lvl4pPr indent="-330200" lvl="3" marL="1828800" marR="0" rtl="0" algn="l">
              <a:lnSpc>
                <a:spcPct val="100000"/>
              </a:lnSpc>
              <a:spcBef>
                <a:spcPts val="320"/>
              </a:spcBef>
              <a:spcAft>
                <a:spcPts val="0"/>
              </a:spcAft>
              <a:buClr>
                <a:srgbClr val="2D637F"/>
              </a:buClr>
              <a:buSzPts val="1600"/>
              <a:buFont typeface="Arial"/>
              <a:buChar char="–"/>
              <a:defRPr b="0" i="0" sz="1600" u="none" cap="none" strike="noStrike">
                <a:solidFill>
                  <a:srgbClr val="2D637F"/>
                </a:solidFill>
                <a:latin typeface="Arial"/>
                <a:ea typeface="Arial"/>
                <a:cs typeface="Arial"/>
                <a:sym typeface="Arial"/>
              </a:defRPr>
            </a:lvl4pPr>
            <a:lvl5pPr indent="-317500" lvl="4" marL="2286000" marR="0" rtl="0" algn="l">
              <a:lnSpc>
                <a:spcPct val="100000"/>
              </a:lnSpc>
              <a:spcBef>
                <a:spcPts val="280"/>
              </a:spcBef>
              <a:spcAft>
                <a:spcPts val="0"/>
              </a:spcAft>
              <a:buClr>
                <a:srgbClr val="2D637F"/>
              </a:buClr>
              <a:buSzPts val="1400"/>
              <a:buFont typeface="Arial"/>
              <a:buChar char="»"/>
              <a:defRPr b="0" i="0" sz="1400" u="none" cap="none" strike="noStrike">
                <a:solidFill>
                  <a:srgbClr val="2D637F"/>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9" name="Google Shape;9;p18"/>
          <p:cNvPicPr preferRelativeResize="0"/>
          <p:nvPr/>
        </p:nvPicPr>
        <p:blipFill rotWithShape="1">
          <a:blip r:embed="rId1">
            <a:alphaModFix/>
          </a:blip>
          <a:srcRect b="0" l="0" r="0" t="0"/>
          <a:stretch/>
        </p:blipFill>
        <p:spPr>
          <a:xfrm>
            <a:off x="6274508" y="0"/>
            <a:ext cx="2869491" cy="2379579"/>
          </a:xfrm>
          <a:prstGeom prst="rect">
            <a:avLst/>
          </a:prstGeom>
          <a:noFill/>
          <a:ln>
            <a:noFill/>
          </a:ln>
        </p:spPr>
      </p:pic>
      <p:pic>
        <p:nvPicPr>
          <p:cNvPr id="10" name="Google Shape;10;p18"/>
          <p:cNvPicPr preferRelativeResize="0"/>
          <p:nvPr/>
        </p:nvPicPr>
        <p:blipFill rotWithShape="1">
          <a:blip r:embed="rId2">
            <a:alphaModFix/>
          </a:blip>
          <a:srcRect b="0" l="0" r="0" t="0"/>
          <a:stretch/>
        </p:blipFill>
        <p:spPr>
          <a:xfrm>
            <a:off x="0" y="5598553"/>
            <a:ext cx="9170738" cy="1330073"/>
          </a:xfrm>
          <a:prstGeom prst="rect">
            <a:avLst/>
          </a:prstGeom>
          <a:noFill/>
          <a:ln>
            <a:noFill/>
          </a:ln>
        </p:spPr>
      </p:pic>
      <p:pic>
        <p:nvPicPr>
          <p:cNvPr id="11" name="Google Shape;11;p18"/>
          <p:cNvPicPr preferRelativeResize="0"/>
          <p:nvPr/>
        </p:nvPicPr>
        <p:blipFill rotWithShape="1">
          <a:blip r:embed="rId3">
            <a:alphaModFix/>
          </a:blip>
          <a:srcRect b="0" l="0" r="0" t="0"/>
          <a:stretch/>
        </p:blipFill>
        <p:spPr>
          <a:xfrm>
            <a:off x="369048" y="6019295"/>
            <a:ext cx="1745673" cy="5334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amazon.com/Write-Tight-Exactly-Precision-Power/dp/1402210515/ref=sr_1_1?dchild=1&amp;keywords=write+tight&amp;qid=1621372438&amp;sr=8-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mailto:dsiegfried@Berkeley.edu" TargetMode="External"/><Relationship Id="rId4" Type="http://schemas.openxmlformats.org/officeDocument/2006/relationships/hyperlink" Target="mailto:jparlee@berkeley.edu" TargetMode="External"/><Relationship Id="rId5" Type="http://schemas.openxmlformats.org/officeDocument/2006/relationships/hyperlink" Target="mailto:mguerrero@berkeley.ed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hyperlink" Target="https://vcresearch.berkeley.edu/brdo/welcome" TargetMode="External"/><Relationship Id="rId4" Type="http://schemas.openxmlformats.org/officeDocument/2006/relationships/hyperlink" Target="https://frcp.berkeley.edu/" TargetMode="External"/><Relationship Id="rId10" Type="http://schemas.openxmlformats.org/officeDocument/2006/relationships/hyperlink" Target="https://guides.lib.berkeley.edu/az.php?q=foundation%20directory" TargetMode="External"/><Relationship Id="rId9" Type="http://schemas.openxmlformats.org/officeDocument/2006/relationships/hyperlink" Target="https://airtable.com/shrB9doQOmp8fX1K5" TargetMode="External"/><Relationship Id="rId5" Type="http://schemas.openxmlformats.org/officeDocument/2006/relationships/hyperlink" Target="https://frcp.berkeley.edu/sites/default/files/arts_and_humanities_funders_-_sheet1.pdf" TargetMode="External"/><Relationship Id="rId6" Type="http://schemas.openxmlformats.org/officeDocument/2006/relationships/hyperlink" Target="https://shareregion.berkeley.edu/share-research-administration" TargetMode="External"/><Relationship Id="rId7" Type="http://schemas.openxmlformats.org/officeDocument/2006/relationships/hyperlink" Target="https://artshumanities.berkeley.edu/give-ah" TargetMode="External"/><Relationship Id="rId8" Type="http://schemas.openxmlformats.org/officeDocument/2006/relationships/hyperlink" Target="https://airtable.com/shrA7IHmFjjWfB918/tblJT0jbbJHBSnb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frcp.berkeley.edu/faculty-and-staff/funding-prospect-libraries" TargetMode="External"/><Relationship Id="rId4" Type="http://schemas.openxmlformats.org/officeDocument/2006/relationships/hyperlink" Target="https://airtable.com/shrA7IHmFjjWfB918/tblJT0jbbJHBSnbTI" TargetMode="External"/><Relationship Id="rId5" Type="http://schemas.openxmlformats.org/officeDocument/2006/relationships/hyperlink" Target="https://airtable.com/shrB9doQOmp8fX1K5" TargetMode="External"/><Relationship Id="rId6" Type="http://schemas.openxmlformats.org/officeDocument/2006/relationships/hyperlink" Target="https://mailchi.mp/berkeley/foundation-relations-corporate-philanthropy-digital-communications" TargetMode="External"/><Relationship Id="rId7" Type="http://schemas.openxmlformats.org/officeDocument/2006/relationships/hyperlink" Target="https://guides.lib.berkeley.edu/az.php?q=foundation%20directory" TargetMode="External"/><Relationship Id="rId8" Type="http://schemas.openxmlformats.org/officeDocument/2006/relationships/hyperlink" Target="https://frcp.berkeley.edu/faculty-and-staff/find-fund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1"/>
          <p:cNvSpPr txBox="1"/>
          <p:nvPr>
            <p:ph type="title"/>
          </p:nvPr>
        </p:nvSpPr>
        <p:spPr>
          <a:xfrm>
            <a:off x="469850" y="752632"/>
            <a:ext cx="7766100" cy="1150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4200"/>
              <a:buNone/>
            </a:pPr>
            <a:r>
              <a:rPr lang="en">
                <a:solidFill>
                  <a:srgbClr val="E09E19"/>
                </a:solidFill>
              </a:rPr>
              <a:t>Foundation Fundraising: </a:t>
            </a:r>
            <a:endParaRPr>
              <a:solidFill>
                <a:srgbClr val="E09E19"/>
              </a:solidFill>
            </a:endParaRPr>
          </a:p>
          <a:p>
            <a:pPr indent="0" lvl="0" marL="0" rtl="0" algn="ctr">
              <a:lnSpc>
                <a:spcPct val="100000"/>
              </a:lnSpc>
              <a:spcBef>
                <a:spcPts val="0"/>
              </a:spcBef>
              <a:spcAft>
                <a:spcPts val="0"/>
              </a:spcAft>
              <a:buSzPts val="4200"/>
              <a:buNone/>
            </a:pPr>
            <a:r>
              <a:rPr lang="en">
                <a:solidFill>
                  <a:srgbClr val="E09E19"/>
                </a:solidFill>
              </a:rPr>
              <a:t>Arts and Humanities</a:t>
            </a:r>
            <a:endParaRPr>
              <a:solidFill>
                <a:srgbClr val="E09E19"/>
              </a:solidFill>
            </a:endParaRPr>
          </a:p>
        </p:txBody>
      </p:sp>
      <p:sp>
        <p:nvSpPr>
          <p:cNvPr id="42" name="Google Shape;42;p1"/>
          <p:cNvSpPr txBox="1"/>
          <p:nvPr>
            <p:ph idx="1" type="body"/>
          </p:nvPr>
        </p:nvSpPr>
        <p:spPr>
          <a:xfrm>
            <a:off x="482600" y="2370375"/>
            <a:ext cx="7740600" cy="840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360"/>
              </a:spcBef>
              <a:spcAft>
                <a:spcPts val="0"/>
              </a:spcAft>
              <a:buSzPts val="1800"/>
              <a:buNone/>
            </a:pPr>
            <a:r>
              <a:rPr lang="en">
                <a:latin typeface="Calibri"/>
                <a:ea typeface="Calibri"/>
                <a:cs typeface="Calibri"/>
                <a:sym typeface="Calibri"/>
              </a:rPr>
              <a:t>Speakers:</a:t>
            </a:r>
            <a:endParaRPr>
              <a:latin typeface="Calibri"/>
              <a:ea typeface="Calibri"/>
              <a:cs typeface="Calibri"/>
              <a:sym typeface="Calibri"/>
            </a:endParaRPr>
          </a:p>
          <a:p>
            <a:pPr indent="0" lvl="0" marL="0" rtl="0" algn="ctr">
              <a:lnSpc>
                <a:spcPct val="100000"/>
              </a:lnSpc>
              <a:spcBef>
                <a:spcPts val="360"/>
              </a:spcBef>
              <a:spcAft>
                <a:spcPts val="0"/>
              </a:spcAft>
              <a:buSzPts val="1800"/>
              <a:buNone/>
            </a:pPr>
            <a:r>
              <a:rPr lang="en">
                <a:latin typeface="Calibri"/>
                <a:ea typeface="Calibri"/>
                <a:cs typeface="Calibri"/>
                <a:sym typeface="Calibri"/>
              </a:rPr>
              <a:t>Margaret Guerrero, Jillian Parlee and David Siegfried</a:t>
            </a:r>
            <a:endParaRPr>
              <a:latin typeface="Calibri"/>
              <a:ea typeface="Calibri"/>
              <a:cs typeface="Calibri"/>
              <a:sym typeface="Calibri"/>
            </a:endParaRPr>
          </a:p>
          <a:p>
            <a:pPr indent="0" lvl="0" marL="0" rtl="0" algn="ctr">
              <a:lnSpc>
                <a:spcPct val="100000"/>
              </a:lnSpc>
              <a:spcBef>
                <a:spcPts val="360"/>
              </a:spcBef>
              <a:spcAft>
                <a:spcPts val="0"/>
              </a:spcAft>
              <a:buSzPts val="1800"/>
              <a:buNone/>
            </a:pPr>
            <a:r>
              <a:rPr lang="en">
                <a:latin typeface="Calibri"/>
                <a:ea typeface="Calibri"/>
                <a:cs typeface="Calibri"/>
                <a:sym typeface="Calibri"/>
              </a:rPr>
              <a:t>Hosted by:</a:t>
            </a:r>
            <a:endParaRPr>
              <a:latin typeface="Calibri"/>
              <a:ea typeface="Calibri"/>
              <a:cs typeface="Calibri"/>
              <a:sym typeface="Calibri"/>
            </a:endParaRPr>
          </a:p>
          <a:p>
            <a:pPr indent="0" lvl="0" marL="0" rtl="0" algn="ctr">
              <a:lnSpc>
                <a:spcPct val="100000"/>
              </a:lnSpc>
              <a:spcBef>
                <a:spcPts val="360"/>
              </a:spcBef>
              <a:spcAft>
                <a:spcPts val="0"/>
              </a:spcAft>
              <a:buSzPts val="1800"/>
              <a:buNone/>
            </a:pPr>
            <a:r>
              <a:rPr lang="en">
                <a:latin typeface="Calibri"/>
                <a:ea typeface="Calibri"/>
                <a:cs typeface="Calibri"/>
                <a:sym typeface="Calibri"/>
              </a:rPr>
              <a:t>Foundation Relations and Corporate Philanthropy</a:t>
            </a:r>
            <a:endParaRPr>
              <a:latin typeface="Calibri"/>
              <a:ea typeface="Calibri"/>
              <a:cs typeface="Calibri"/>
              <a:sym typeface="Calibri"/>
            </a:endParaRPr>
          </a:p>
          <a:p>
            <a:pPr indent="0" lvl="0" marL="0" rtl="0" algn="ctr">
              <a:lnSpc>
                <a:spcPct val="100000"/>
              </a:lnSpc>
              <a:spcBef>
                <a:spcPts val="360"/>
              </a:spcBef>
              <a:spcAft>
                <a:spcPts val="0"/>
              </a:spcAft>
              <a:buSzPts val="1800"/>
              <a:buNone/>
            </a:pPr>
            <a:r>
              <a:rPr lang="en">
                <a:latin typeface="Calibri"/>
                <a:ea typeface="Calibri"/>
                <a:cs typeface="Calibri"/>
                <a:sym typeface="Calibri"/>
              </a:rPr>
              <a:t>Townsend Center for Humanities</a:t>
            </a:r>
            <a:endParaRPr>
              <a:latin typeface="Calibri"/>
              <a:ea typeface="Calibri"/>
              <a:cs typeface="Calibri"/>
              <a:sym typeface="Calibri"/>
            </a:endParaRPr>
          </a:p>
          <a:p>
            <a:pPr indent="0" lvl="0" marL="0" rtl="0" algn="ctr">
              <a:lnSpc>
                <a:spcPct val="100000"/>
              </a:lnSpc>
              <a:spcBef>
                <a:spcPts val="360"/>
              </a:spcBef>
              <a:spcAft>
                <a:spcPts val="0"/>
              </a:spcAft>
              <a:buSzPts val="1800"/>
              <a:buNone/>
            </a:pPr>
            <a:r>
              <a:t/>
            </a:r>
            <a:endParaRPr/>
          </a:p>
          <a:p>
            <a:pPr indent="0" lvl="0" marL="0" rtl="0" algn="l">
              <a:lnSpc>
                <a:spcPct val="100000"/>
              </a:lnSpc>
              <a:spcBef>
                <a:spcPts val="360"/>
              </a:spcBef>
              <a:spcAft>
                <a:spcPts val="0"/>
              </a:spcAft>
              <a:buSzPts val="1800"/>
              <a:buNone/>
            </a:pPr>
            <a:r>
              <a:t/>
            </a:r>
            <a:endParaRPr/>
          </a:p>
          <a:p>
            <a:pPr indent="0" lvl="0" marL="0" rtl="0" algn="l">
              <a:lnSpc>
                <a:spcPct val="100000"/>
              </a:lnSpc>
              <a:spcBef>
                <a:spcPts val="360"/>
              </a:spcBef>
              <a:spcAft>
                <a:spcPts val="0"/>
              </a:spcAft>
              <a:buSzPts val="1800"/>
              <a:buNone/>
            </a:pPr>
            <a:r>
              <a:t/>
            </a:r>
            <a:endParaRPr/>
          </a:p>
        </p:txBody>
      </p:sp>
      <p:sp>
        <p:nvSpPr>
          <p:cNvPr id="43" name="Google Shape;43;p1"/>
          <p:cNvSpPr txBox="1"/>
          <p:nvPr/>
        </p:nvSpPr>
        <p:spPr>
          <a:xfrm>
            <a:off x="3607350" y="4292450"/>
            <a:ext cx="1929300" cy="492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lang="en" sz="2000">
                <a:solidFill>
                  <a:schemeClr val="dk2"/>
                </a:solidFill>
                <a:latin typeface="Calibri"/>
                <a:ea typeface="Calibri"/>
                <a:cs typeface="Calibri"/>
                <a:sym typeface="Calibri"/>
              </a:rPr>
              <a:t>2</a:t>
            </a:r>
            <a:r>
              <a:rPr b="0" i="0" lang="en" sz="2000" u="none" cap="none" strike="noStrike">
                <a:solidFill>
                  <a:schemeClr val="dk2"/>
                </a:solidFill>
                <a:latin typeface="Calibri"/>
                <a:ea typeface="Calibri"/>
                <a:cs typeface="Calibri"/>
                <a:sym typeface="Calibri"/>
              </a:rPr>
              <a:t>/1</a:t>
            </a:r>
            <a:r>
              <a:rPr lang="en" sz="2000">
                <a:solidFill>
                  <a:schemeClr val="dk2"/>
                </a:solidFill>
                <a:latin typeface="Calibri"/>
                <a:ea typeface="Calibri"/>
                <a:cs typeface="Calibri"/>
                <a:sym typeface="Calibri"/>
              </a:rPr>
              <a:t>1</a:t>
            </a:r>
            <a:r>
              <a:rPr b="0" i="0" lang="en" sz="2000" u="none" cap="none" strike="noStrike">
                <a:solidFill>
                  <a:schemeClr val="dk2"/>
                </a:solidFill>
                <a:latin typeface="Calibri"/>
                <a:ea typeface="Calibri"/>
                <a:cs typeface="Calibri"/>
                <a:sym typeface="Calibri"/>
              </a:rPr>
              <a:t>/202</a:t>
            </a:r>
            <a:r>
              <a:rPr lang="en" sz="2000">
                <a:solidFill>
                  <a:schemeClr val="dk2"/>
                </a:solidFill>
                <a:latin typeface="Calibri"/>
                <a:ea typeface="Calibri"/>
                <a:cs typeface="Calibri"/>
                <a:sym typeface="Calibri"/>
              </a:rPr>
              <a:t>2</a:t>
            </a:r>
            <a:endParaRPr b="0" i="0" sz="2000" u="none" cap="none" strike="noStrike">
              <a:solidFill>
                <a:schemeClr val="dk2"/>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111c75ea9b1_0_11"/>
          <p:cNvSpPr txBox="1"/>
          <p:nvPr>
            <p:ph type="title"/>
          </p:nvPr>
        </p:nvSpPr>
        <p:spPr>
          <a:xfrm>
            <a:off x="457200" y="555030"/>
            <a:ext cx="7766100" cy="11505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a:t>Writing Tight Proposals</a:t>
            </a:r>
            <a:endParaRPr/>
          </a:p>
        </p:txBody>
      </p:sp>
      <p:sp>
        <p:nvSpPr>
          <p:cNvPr id="99" name="Google Shape;99;g111c75ea9b1_0_11"/>
          <p:cNvSpPr txBox="1"/>
          <p:nvPr>
            <p:ph idx="1" type="body"/>
          </p:nvPr>
        </p:nvSpPr>
        <p:spPr>
          <a:xfrm>
            <a:off x="482600" y="1705383"/>
            <a:ext cx="7740600" cy="3842100"/>
          </a:xfrm>
          <a:prstGeom prst="rect">
            <a:avLst/>
          </a:prstGeom>
          <a:noFill/>
          <a:ln>
            <a:noFill/>
          </a:ln>
        </p:spPr>
        <p:txBody>
          <a:bodyPr anchorCtr="0" anchor="t" bIns="45700" lIns="91425" spcFirstLastPara="1" rIns="91425" wrap="square" tIns="45700">
            <a:normAutofit/>
          </a:bodyPr>
          <a:lstStyle/>
          <a:p>
            <a:pPr indent="-368300" lvl="0" marL="342900" rtl="0" algn="l">
              <a:lnSpc>
                <a:spcPct val="100000"/>
              </a:lnSpc>
              <a:spcBef>
                <a:spcPts val="0"/>
              </a:spcBef>
              <a:spcAft>
                <a:spcPts val="0"/>
              </a:spcAft>
              <a:buClr>
                <a:srgbClr val="2D637F"/>
              </a:buClr>
              <a:buSzPts val="2600"/>
              <a:buFont typeface="Calibri"/>
              <a:buChar char="•"/>
            </a:pPr>
            <a:r>
              <a:rPr lang="en" sz="2600">
                <a:latin typeface="Calibri"/>
                <a:ea typeface="Calibri"/>
                <a:cs typeface="Calibri"/>
                <a:sym typeface="Calibri"/>
              </a:rPr>
              <a:t>Concise</a:t>
            </a:r>
            <a:endParaRPr sz="2600">
              <a:latin typeface="Calibri"/>
              <a:ea typeface="Calibri"/>
              <a:cs typeface="Calibri"/>
              <a:sym typeface="Calibri"/>
            </a:endParaRPr>
          </a:p>
          <a:p>
            <a:pPr indent="-368300" lvl="0" marL="342900" rtl="0" algn="l">
              <a:lnSpc>
                <a:spcPct val="100000"/>
              </a:lnSpc>
              <a:spcBef>
                <a:spcPts val="440"/>
              </a:spcBef>
              <a:spcAft>
                <a:spcPts val="0"/>
              </a:spcAft>
              <a:buClr>
                <a:srgbClr val="2D637F"/>
              </a:buClr>
              <a:buSzPts val="2600"/>
              <a:buFont typeface="Calibri"/>
              <a:buChar char="•"/>
            </a:pPr>
            <a:r>
              <a:rPr lang="en" sz="2600">
                <a:latin typeface="Calibri"/>
                <a:ea typeface="Calibri"/>
                <a:cs typeface="Calibri"/>
                <a:sym typeface="Calibri"/>
              </a:rPr>
              <a:t>Persuasive</a:t>
            </a:r>
            <a:endParaRPr sz="2600">
              <a:latin typeface="Calibri"/>
              <a:ea typeface="Calibri"/>
              <a:cs typeface="Calibri"/>
              <a:sym typeface="Calibri"/>
            </a:endParaRPr>
          </a:p>
          <a:p>
            <a:pPr indent="-368300" lvl="0" marL="342900" rtl="0" algn="l">
              <a:lnSpc>
                <a:spcPct val="100000"/>
              </a:lnSpc>
              <a:spcBef>
                <a:spcPts val="440"/>
              </a:spcBef>
              <a:spcAft>
                <a:spcPts val="0"/>
              </a:spcAft>
              <a:buClr>
                <a:srgbClr val="2D637F"/>
              </a:buClr>
              <a:buSzPts val="2600"/>
              <a:buFont typeface="Calibri"/>
              <a:buChar char="•"/>
            </a:pPr>
            <a:r>
              <a:rPr lang="en" sz="2600">
                <a:latin typeface="Calibri"/>
                <a:ea typeface="Calibri"/>
                <a:cs typeface="Calibri"/>
                <a:sym typeface="Calibri"/>
              </a:rPr>
              <a:t>Accessible</a:t>
            </a:r>
            <a:endParaRPr sz="2600">
              <a:latin typeface="Calibri"/>
              <a:ea typeface="Calibri"/>
              <a:cs typeface="Calibri"/>
              <a:sym typeface="Calibri"/>
            </a:endParaRPr>
          </a:p>
          <a:p>
            <a:pPr indent="-368300" lvl="0" marL="342900" rtl="0" algn="l">
              <a:lnSpc>
                <a:spcPct val="100000"/>
              </a:lnSpc>
              <a:spcBef>
                <a:spcPts val="440"/>
              </a:spcBef>
              <a:spcAft>
                <a:spcPts val="0"/>
              </a:spcAft>
              <a:buClr>
                <a:srgbClr val="2D637F"/>
              </a:buClr>
              <a:buSzPts val="2600"/>
              <a:buFont typeface="Calibri"/>
              <a:buChar char="•"/>
            </a:pPr>
            <a:r>
              <a:rPr lang="en" sz="2600">
                <a:latin typeface="Calibri"/>
                <a:ea typeface="Calibri"/>
                <a:cs typeface="Calibri"/>
                <a:sym typeface="Calibri"/>
              </a:rPr>
              <a:t>Memorable</a:t>
            </a:r>
            <a:endParaRPr sz="2600">
              <a:latin typeface="Calibri"/>
              <a:ea typeface="Calibri"/>
              <a:cs typeface="Calibri"/>
              <a:sym typeface="Calibri"/>
            </a:endParaRPr>
          </a:p>
          <a:p>
            <a:pPr indent="-368300" lvl="0" marL="342900" rtl="0" algn="l">
              <a:lnSpc>
                <a:spcPct val="100000"/>
              </a:lnSpc>
              <a:spcBef>
                <a:spcPts val="440"/>
              </a:spcBef>
              <a:spcAft>
                <a:spcPts val="0"/>
              </a:spcAft>
              <a:buClr>
                <a:srgbClr val="2D637F"/>
              </a:buClr>
              <a:buSzPts val="2600"/>
              <a:buFont typeface="Calibri"/>
              <a:buChar char="•"/>
            </a:pPr>
            <a:r>
              <a:rPr lang="en" sz="2600">
                <a:latin typeface="Calibri"/>
                <a:ea typeface="Calibri"/>
                <a:cs typeface="Calibri"/>
                <a:sym typeface="Calibri"/>
              </a:rPr>
              <a:t>Exciting</a:t>
            </a:r>
            <a:endParaRPr sz="2600">
              <a:latin typeface="Calibri"/>
              <a:ea typeface="Calibri"/>
              <a:cs typeface="Calibri"/>
              <a:sym typeface="Calibri"/>
            </a:endParaRPr>
          </a:p>
          <a:p>
            <a:pPr indent="-203200" lvl="0" marL="342900" rtl="0" algn="l">
              <a:lnSpc>
                <a:spcPct val="100000"/>
              </a:lnSpc>
              <a:spcBef>
                <a:spcPts val="440"/>
              </a:spcBef>
              <a:spcAft>
                <a:spcPts val="0"/>
              </a:spcAft>
              <a:buClr>
                <a:srgbClr val="2D637F"/>
              </a:buClr>
              <a:buSzPts val="2200"/>
              <a:buNone/>
            </a:pPr>
            <a:r>
              <a:t/>
            </a:r>
            <a:endParaRPr/>
          </a:p>
          <a:p>
            <a:pPr indent="0" lvl="0" marL="0" rtl="0" algn="l">
              <a:lnSpc>
                <a:spcPct val="100000"/>
              </a:lnSpc>
              <a:spcBef>
                <a:spcPts val="440"/>
              </a:spcBef>
              <a:spcAft>
                <a:spcPts val="0"/>
              </a:spcAft>
              <a:buSzPts val="2200"/>
              <a:buNone/>
            </a:pPr>
            <a:r>
              <a:rPr lang="en" u="sng">
                <a:solidFill>
                  <a:schemeClr val="hlink"/>
                </a:solidFill>
                <a:hlinkClick r:id="rId3"/>
              </a:rPr>
              <a:t>Brohaugh, W. (2007) Write Tight: Say What You Mean with Precision and Power, Sourcebooks, Naperville</a:t>
            </a:r>
            <a:endParaRPr/>
          </a:p>
          <a:p>
            <a:pPr indent="0" lvl="0" marL="0" rtl="0" algn="l">
              <a:lnSpc>
                <a:spcPct val="100000"/>
              </a:lnSpc>
              <a:spcBef>
                <a:spcPts val="440"/>
              </a:spcBef>
              <a:spcAft>
                <a:spcPts val="0"/>
              </a:spcAft>
              <a:buClr>
                <a:srgbClr val="2D637F"/>
              </a:buClr>
              <a:buSzPts val="22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111c75ea9b1_0_50"/>
          <p:cNvSpPr txBox="1"/>
          <p:nvPr>
            <p:ph type="title"/>
          </p:nvPr>
        </p:nvSpPr>
        <p:spPr>
          <a:xfrm>
            <a:off x="337997" y="424985"/>
            <a:ext cx="7314000" cy="11505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a:t>Some general writing tips:</a:t>
            </a:r>
            <a:endParaRPr/>
          </a:p>
        </p:txBody>
      </p:sp>
      <p:sp>
        <p:nvSpPr>
          <p:cNvPr id="106" name="Google Shape;106;g111c75ea9b1_0_50"/>
          <p:cNvSpPr txBox="1"/>
          <p:nvPr>
            <p:ph idx="1" type="body"/>
          </p:nvPr>
        </p:nvSpPr>
        <p:spPr>
          <a:xfrm>
            <a:off x="701675" y="1575338"/>
            <a:ext cx="7740600" cy="3050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2D637F"/>
              </a:buClr>
              <a:buSzPts val="2200"/>
              <a:buNone/>
            </a:pPr>
            <a:r>
              <a:t/>
            </a:r>
            <a:endParaRPr sz="2400">
              <a:latin typeface="Calibri"/>
              <a:ea typeface="Calibri"/>
              <a:cs typeface="Calibri"/>
              <a:sym typeface="Calibri"/>
            </a:endParaRPr>
          </a:p>
          <a:p>
            <a:pPr indent="-368300" lvl="0" marL="342900" rtl="0" algn="l">
              <a:lnSpc>
                <a:spcPct val="100000"/>
              </a:lnSpc>
              <a:spcBef>
                <a:spcPts val="0"/>
              </a:spcBef>
              <a:spcAft>
                <a:spcPts val="0"/>
              </a:spcAft>
              <a:buClr>
                <a:srgbClr val="2D637F"/>
              </a:buClr>
              <a:buSzPts val="2600"/>
              <a:buFont typeface="Calibri"/>
              <a:buChar char="•"/>
            </a:pPr>
            <a:r>
              <a:rPr lang="en" sz="2600">
                <a:latin typeface="Calibri"/>
                <a:ea typeface="Calibri"/>
                <a:cs typeface="Calibri"/>
                <a:sym typeface="Calibri"/>
              </a:rPr>
              <a:t>Minimize use of jargon and technical language</a:t>
            </a:r>
            <a:endParaRPr sz="2600">
              <a:latin typeface="Calibri"/>
              <a:ea typeface="Calibri"/>
              <a:cs typeface="Calibri"/>
              <a:sym typeface="Calibri"/>
            </a:endParaRPr>
          </a:p>
          <a:p>
            <a:pPr indent="-368300" lvl="0" marL="342900" rtl="0" algn="l">
              <a:lnSpc>
                <a:spcPct val="100000"/>
              </a:lnSpc>
              <a:spcBef>
                <a:spcPts val="0"/>
              </a:spcBef>
              <a:spcAft>
                <a:spcPts val="0"/>
              </a:spcAft>
              <a:buClr>
                <a:srgbClr val="2D637F"/>
              </a:buClr>
              <a:buSzPts val="2600"/>
              <a:buFont typeface="Calibri"/>
              <a:buChar char="•"/>
            </a:pPr>
            <a:r>
              <a:rPr lang="en" sz="2600">
                <a:latin typeface="Calibri"/>
                <a:ea typeface="Calibri"/>
                <a:cs typeface="Calibri"/>
                <a:sym typeface="Calibri"/>
              </a:rPr>
              <a:t>Answer each question directly; avoid tangents</a:t>
            </a:r>
            <a:endParaRPr sz="2600">
              <a:latin typeface="Calibri"/>
              <a:ea typeface="Calibri"/>
              <a:cs typeface="Calibri"/>
              <a:sym typeface="Calibri"/>
            </a:endParaRPr>
          </a:p>
          <a:p>
            <a:pPr indent="-368300" lvl="0" marL="342900" rtl="0" algn="l">
              <a:lnSpc>
                <a:spcPct val="100000"/>
              </a:lnSpc>
              <a:spcBef>
                <a:spcPts val="0"/>
              </a:spcBef>
              <a:spcAft>
                <a:spcPts val="0"/>
              </a:spcAft>
              <a:buClr>
                <a:srgbClr val="2D637F"/>
              </a:buClr>
              <a:buSzPts val="2600"/>
              <a:buFont typeface="Calibri"/>
              <a:buChar char="•"/>
            </a:pPr>
            <a:r>
              <a:rPr lang="en" sz="2600">
                <a:latin typeface="Calibri"/>
                <a:ea typeface="Calibri"/>
                <a:cs typeface="Calibri"/>
                <a:sym typeface="Calibri"/>
              </a:rPr>
              <a:t>Avoid duplication of information</a:t>
            </a:r>
            <a:endParaRPr sz="2600">
              <a:latin typeface="Calibri"/>
              <a:ea typeface="Calibri"/>
              <a:cs typeface="Calibri"/>
              <a:sym typeface="Calibri"/>
            </a:endParaRPr>
          </a:p>
          <a:p>
            <a:pPr indent="-368300" lvl="0" marL="342900" rtl="0" algn="l">
              <a:lnSpc>
                <a:spcPct val="100000"/>
              </a:lnSpc>
              <a:spcBef>
                <a:spcPts val="0"/>
              </a:spcBef>
              <a:spcAft>
                <a:spcPts val="0"/>
              </a:spcAft>
              <a:buClr>
                <a:srgbClr val="2D637F"/>
              </a:buClr>
              <a:buSzPts val="2600"/>
              <a:buFont typeface="Calibri"/>
              <a:buChar char="•"/>
            </a:pPr>
            <a:r>
              <a:rPr lang="en" sz="2600">
                <a:latin typeface="Calibri"/>
                <a:ea typeface="Calibri"/>
                <a:cs typeface="Calibri"/>
                <a:sym typeface="Calibri"/>
              </a:rPr>
              <a:t>Get review help from a diverse audience</a:t>
            </a:r>
            <a:endParaRPr sz="2600">
              <a:latin typeface="Calibri"/>
              <a:ea typeface="Calibri"/>
              <a:cs typeface="Calibri"/>
              <a:sym typeface="Calibri"/>
            </a:endParaRPr>
          </a:p>
          <a:p>
            <a:pPr indent="-203200" lvl="0" marL="342900" rtl="0" algn="l">
              <a:lnSpc>
                <a:spcPct val="100000"/>
              </a:lnSpc>
              <a:spcBef>
                <a:spcPts val="0"/>
              </a:spcBef>
              <a:spcAft>
                <a:spcPts val="0"/>
              </a:spcAft>
              <a:buClr>
                <a:srgbClr val="2D637F"/>
              </a:buClr>
              <a:buSzPts val="22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111c75ea9b1_0_415"/>
          <p:cNvSpPr txBox="1"/>
          <p:nvPr>
            <p:ph idx="1" type="body"/>
          </p:nvPr>
        </p:nvSpPr>
        <p:spPr>
          <a:xfrm>
            <a:off x="498450" y="2215050"/>
            <a:ext cx="8147100" cy="1635000"/>
          </a:xfrm>
          <a:prstGeom prst="rect">
            <a:avLst/>
          </a:prstGeom>
        </p:spPr>
        <p:txBody>
          <a:bodyPr anchorCtr="0" anchor="t" bIns="45700" lIns="91425" spcFirstLastPara="1" rIns="91425" wrap="square" tIns="45700">
            <a:no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Can you comment on Community Foundations as they seem to be more education/health/policy driven rather than arts/humanities. </a:t>
            </a:r>
            <a:endParaRPr sz="2600">
              <a:solidFill>
                <a:schemeClr val="dk2"/>
              </a:solidFill>
              <a:latin typeface="Calibri"/>
              <a:ea typeface="Calibri"/>
              <a:cs typeface="Calibri"/>
              <a:sym typeface="Calibri"/>
            </a:endParaRPr>
          </a:p>
          <a:p>
            <a:pPr indent="0" lvl="0" marL="457200" rtl="0" algn="l">
              <a:lnSpc>
                <a:spcPct val="142857"/>
              </a:lnSpc>
              <a:spcBef>
                <a:spcPts val="900"/>
              </a:spcBef>
              <a:spcAft>
                <a:spcPts val="900"/>
              </a:spcAft>
              <a:buNone/>
            </a:pPr>
            <a:r>
              <a:t/>
            </a:r>
            <a:endParaRPr sz="2600">
              <a:solidFill>
                <a:srgbClr val="202124"/>
              </a:solidFill>
              <a:latin typeface="Roboto"/>
              <a:ea typeface="Roboto"/>
              <a:cs typeface="Roboto"/>
              <a:sym typeface="Roboto"/>
            </a:endParaRPr>
          </a:p>
        </p:txBody>
      </p:sp>
      <p:sp>
        <p:nvSpPr>
          <p:cNvPr id="112" name="Google Shape;112;g111c75ea9b1_0_415"/>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111c75ea9b1_0_434"/>
          <p:cNvSpPr txBox="1"/>
          <p:nvPr>
            <p:ph idx="1" type="body"/>
          </p:nvPr>
        </p:nvSpPr>
        <p:spPr>
          <a:xfrm>
            <a:off x="499775" y="2140825"/>
            <a:ext cx="8156700" cy="2064600"/>
          </a:xfrm>
          <a:prstGeom prst="rect">
            <a:avLst/>
          </a:prstGeom>
        </p:spPr>
        <p:txBody>
          <a:bodyPr anchorCtr="0" anchor="t" bIns="45700" lIns="91425" spcFirstLastPara="1" rIns="91425" wrap="square" tIns="45700">
            <a:no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Grant writing takes a lot of time and too much of it can set back the project itself. How to assess which opportunities are most worthwhile to pursue? How much time seeking funding is healthy?</a:t>
            </a:r>
            <a:endParaRPr sz="2600">
              <a:solidFill>
                <a:schemeClr val="dk2"/>
              </a:solidFill>
              <a:latin typeface="Calibri"/>
              <a:ea typeface="Calibri"/>
              <a:cs typeface="Calibri"/>
              <a:sym typeface="Calibri"/>
            </a:endParaRPr>
          </a:p>
          <a:p>
            <a:pPr indent="0" lvl="0" marL="0" rtl="0" algn="l">
              <a:lnSpc>
                <a:spcPct val="142857"/>
              </a:lnSpc>
              <a:spcBef>
                <a:spcPts val="900"/>
              </a:spcBef>
              <a:spcAft>
                <a:spcPts val="0"/>
              </a:spcAft>
              <a:buNone/>
            </a:pPr>
            <a:r>
              <a:t/>
            </a:r>
            <a:endParaRPr sz="1600">
              <a:solidFill>
                <a:srgbClr val="202124"/>
              </a:solidFill>
              <a:latin typeface="Roboto"/>
              <a:ea typeface="Roboto"/>
              <a:cs typeface="Roboto"/>
              <a:sym typeface="Roboto"/>
            </a:endParaRPr>
          </a:p>
          <a:p>
            <a:pPr indent="0" lvl="0" marL="457200" rtl="0" algn="l">
              <a:lnSpc>
                <a:spcPct val="142857"/>
              </a:lnSpc>
              <a:spcBef>
                <a:spcPts val="900"/>
              </a:spcBef>
              <a:spcAft>
                <a:spcPts val="0"/>
              </a:spcAft>
              <a:buClr>
                <a:schemeClr val="dk1"/>
              </a:buClr>
              <a:buSzPts val="1100"/>
              <a:buFont typeface="Arial"/>
              <a:buNone/>
            </a:pPr>
            <a:r>
              <a:t/>
            </a:r>
            <a:endParaRPr sz="1300">
              <a:solidFill>
                <a:srgbClr val="202124"/>
              </a:solidFill>
              <a:latin typeface="Roboto"/>
              <a:ea typeface="Roboto"/>
              <a:cs typeface="Roboto"/>
              <a:sym typeface="Roboto"/>
            </a:endParaRPr>
          </a:p>
          <a:p>
            <a:pPr indent="0" lvl="0" marL="0" rtl="0" algn="l">
              <a:spcBef>
                <a:spcPts val="900"/>
              </a:spcBef>
              <a:spcAft>
                <a:spcPts val="0"/>
              </a:spcAft>
              <a:buNone/>
            </a:pPr>
            <a:r>
              <a:t/>
            </a:r>
            <a:endParaRPr/>
          </a:p>
        </p:txBody>
      </p:sp>
      <p:sp>
        <p:nvSpPr>
          <p:cNvPr id="118" name="Google Shape;118;g111c75ea9b1_0_434"/>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111c75ea9b1_0_442"/>
          <p:cNvSpPr txBox="1"/>
          <p:nvPr>
            <p:ph idx="1" type="body"/>
          </p:nvPr>
        </p:nvSpPr>
        <p:spPr>
          <a:xfrm>
            <a:off x="701700" y="2071197"/>
            <a:ext cx="7740600" cy="2064600"/>
          </a:xfrm>
          <a:prstGeom prst="rect">
            <a:avLst/>
          </a:prstGeom>
        </p:spPr>
        <p:txBody>
          <a:bodyPr anchorCtr="0" anchor="t" bIns="45700" lIns="91425" spcFirstLastPara="1" rIns="91425" wrap="square" tIns="45700">
            <a:noAutofit/>
          </a:bodyPr>
          <a:lstStyle/>
          <a:p>
            <a:pPr indent="0" lvl="0" marL="0" rtl="0" algn="l">
              <a:lnSpc>
                <a:spcPct val="142857"/>
              </a:lnSpc>
              <a:spcBef>
                <a:spcPts val="900"/>
              </a:spcBef>
              <a:spcAft>
                <a:spcPts val="0"/>
              </a:spcAft>
              <a:buClr>
                <a:schemeClr val="dk1"/>
              </a:buClr>
              <a:buSzPts val="1100"/>
              <a:buFont typeface="Arial"/>
              <a:buNone/>
            </a:pPr>
            <a:r>
              <a:rPr lang="en" sz="2600">
                <a:solidFill>
                  <a:schemeClr val="dk2"/>
                </a:solidFill>
                <a:latin typeface="Calibri"/>
                <a:ea typeface="Calibri"/>
                <a:cs typeface="Calibri"/>
                <a:sym typeface="Calibri"/>
              </a:rPr>
              <a:t>What is the process for obtaining exceptional PI status? </a:t>
            </a:r>
            <a:endParaRPr sz="2600">
              <a:solidFill>
                <a:schemeClr val="dk2"/>
              </a:solidFill>
              <a:latin typeface="Calibri"/>
              <a:ea typeface="Calibri"/>
              <a:cs typeface="Calibri"/>
              <a:sym typeface="Calibri"/>
            </a:endParaRPr>
          </a:p>
          <a:p>
            <a:pPr indent="0" lvl="0" marL="0" rtl="0" algn="l">
              <a:lnSpc>
                <a:spcPct val="142857"/>
              </a:lnSpc>
              <a:spcBef>
                <a:spcPts val="900"/>
              </a:spcBef>
              <a:spcAft>
                <a:spcPts val="0"/>
              </a:spcAft>
              <a:buNone/>
            </a:pPr>
            <a:r>
              <a:t/>
            </a:r>
            <a:endParaRPr sz="1800">
              <a:solidFill>
                <a:srgbClr val="202124"/>
              </a:solidFill>
              <a:latin typeface="Roboto"/>
              <a:ea typeface="Roboto"/>
              <a:cs typeface="Roboto"/>
              <a:sym typeface="Roboto"/>
            </a:endParaRPr>
          </a:p>
          <a:p>
            <a:pPr indent="0" lvl="0" marL="0" rtl="0" algn="l">
              <a:spcBef>
                <a:spcPts val="900"/>
              </a:spcBef>
              <a:spcAft>
                <a:spcPts val="0"/>
              </a:spcAft>
              <a:buNone/>
            </a:pPr>
            <a:r>
              <a:t/>
            </a:r>
            <a:endParaRPr/>
          </a:p>
        </p:txBody>
      </p:sp>
      <p:sp>
        <p:nvSpPr>
          <p:cNvPr id="124" name="Google Shape;124;g111c75ea9b1_0_442"/>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11c75ea9b1_0_463"/>
          <p:cNvSpPr txBox="1"/>
          <p:nvPr/>
        </p:nvSpPr>
        <p:spPr>
          <a:xfrm>
            <a:off x="240600" y="1960925"/>
            <a:ext cx="8662800" cy="16590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Would it be possible to also cover how one would seek endowment opportunities?</a:t>
            </a:r>
            <a:endParaRPr sz="2600">
              <a:solidFill>
                <a:schemeClr val="dk2"/>
              </a:solidFill>
              <a:latin typeface="Calibri"/>
              <a:ea typeface="Calibri"/>
              <a:cs typeface="Calibri"/>
              <a:sym typeface="Calibri"/>
            </a:endParaRPr>
          </a:p>
          <a:p>
            <a:pPr indent="0" lvl="0" marL="0" rtl="0" algn="l">
              <a:lnSpc>
                <a:spcPct val="142857"/>
              </a:lnSpc>
              <a:spcBef>
                <a:spcPts val="900"/>
              </a:spcBef>
              <a:spcAft>
                <a:spcPts val="900"/>
              </a:spcAft>
              <a:buNone/>
            </a:pPr>
            <a:r>
              <a:t/>
            </a:r>
            <a:endParaRPr/>
          </a:p>
        </p:txBody>
      </p:sp>
      <p:sp>
        <p:nvSpPr>
          <p:cNvPr id="130" name="Google Shape;130;g111c75ea9b1_0_463"/>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111c75ea9b1_0_450"/>
          <p:cNvSpPr txBox="1"/>
          <p:nvPr>
            <p:ph idx="1" type="body"/>
          </p:nvPr>
        </p:nvSpPr>
        <p:spPr>
          <a:xfrm>
            <a:off x="482600" y="1613672"/>
            <a:ext cx="7740600" cy="2064600"/>
          </a:xfrm>
          <a:prstGeom prst="rect">
            <a:avLst/>
          </a:prstGeom>
        </p:spPr>
        <p:txBody>
          <a:bodyPr anchorCtr="0" anchor="t" bIns="45700" lIns="91425" spcFirstLastPara="1" rIns="91425" wrap="square" tIns="45700">
            <a:no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There is considerable concern about exponentially increased bureaucracy and its burdens for grants, even those that do not involve complex budgets, teams, human subjects, etc. Please address SPO and potential burdens. What is the timeline for internal feedback and approval via SPO?</a:t>
            </a:r>
            <a:endParaRPr sz="2600">
              <a:solidFill>
                <a:schemeClr val="dk2"/>
              </a:solidFill>
              <a:latin typeface="Calibri"/>
              <a:ea typeface="Calibri"/>
              <a:cs typeface="Calibri"/>
              <a:sym typeface="Calibri"/>
            </a:endParaRPr>
          </a:p>
          <a:p>
            <a:pPr indent="0" lvl="0" marL="0" rtl="0" algn="l">
              <a:lnSpc>
                <a:spcPct val="142857"/>
              </a:lnSpc>
              <a:spcBef>
                <a:spcPts val="900"/>
              </a:spcBef>
              <a:spcAft>
                <a:spcPts val="0"/>
              </a:spcAft>
              <a:buNone/>
            </a:pPr>
            <a:r>
              <a:t/>
            </a:r>
            <a:endParaRPr sz="1500">
              <a:solidFill>
                <a:srgbClr val="202124"/>
              </a:solidFill>
              <a:latin typeface="Roboto"/>
              <a:ea typeface="Roboto"/>
              <a:cs typeface="Roboto"/>
              <a:sym typeface="Roboto"/>
            </a:endParaRPr>
          </a:p>
          <a:p>
            <a:pPr indent="0" lvl="0" marL="0" rtl="0" algn="l">
              <a:spcBef>
                <a:spcPts val="900"/>
              </a:spcBef>
              <a:spcAft>
                <a:spcPts val="0"/>
              </a:spcAft>
              <a:buNone/>
            </a:pPr>
            <a:r>
              <a:t/>
            </a:r>
            <a:endParaRPr/>
          </a:p>
        </p:txBody>
      </p:sp>
      <p:sp>
        <p:nvSpPr>
          <p:cNvPr id="136" name="Google Shape;136;g111c75ea9b1_0_450"/>
          <p:cNvSpPr txBox="1"/>
          <p:nvPr>
            <p:ph type="title"/>
          </p:nvPr>
        </p:nvSpPr>
        <p:spPr>
          <a:xfrm>
            <a:off x="288550" y="25755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g111c75ea9b1_0_429"/>
          <p:cNvSpPr txBox="1"/>
          <p:nvPr>
            <p:ph idx="1" type="body"/>
          </p:nvPr>
        </p:nvSpPr>
        <p:spPr>
          <a:xfrm>
            <a:off x="370200" y="2294700"/>
            <a:ext cx="8403600" cy="2064600"/>
          </a:xfrm>
          <a:prstGeom prst="rect">
            <a:avLst/>
          </a:prstGeom>
        </p:spPr>
        <p:txBody>
          <a:bodyPr anchorCtr="0" anchor="t" bIns="45700" lIns="91425" spcFirstLastPara="1" rIns="91425" wrap="square" tIns="45700">
            <a:no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What is the process for ensuring wires don't get crossed with multiple applicants to the same grantor from the university?</a:t>
            </a:r>
            <a:endParaRPr sz="2600">
              <a:solidFill>
                <a:schemeClr val="dk2"/>
              </a:solidFill>
              <a:latin typeface="Calibri"/>
              <a:ea typeface="Calibri"/>
              <a:cs typeface="Calibri"/>
              <a:sym typeface="Calibri"/>
            </a:endParaRPr>
          </a:p>
          <a:p>
            <a:pPr indent="0" lvl="0" marL="0" rtl="0" algn="l">
              <a:lnSpc>
                <a:spcPct val="142857"/>
              </a:lnSpc>
              <a:spcBef>
                <a:spcPts val="900"/>
              </a:spcBef>
              <a:spcAft>
                <a:spcPts val="900"/>
              </a:spcAft>
              <a:buNone/>
            </a:pPr>
            <a:r>
              <a:t/>
            </a:r>
            <a:endParaRPr sz="1350">
              <a:solidFill>
                <a:srgbClr val="202124"/>
              </a:solidFill>
              <a:latin typeface="Roboto"/>
              <a:ea typeface="Roboto"/>
              <a:cs typeface="Roboto"/>
              <a:sym typeface="Roboto"/>
            </a:endParaRPr>
          </a:p>
        </p:txBody>
      </p:sp>
      <p:sp>
        <p:nvSpPr>
          <p:cNvPr id="142" name="Google Shape;142;g111c75ea9b1_0_429"/>
          <p:cNvSpPr txBox="1"/>
          <p:nvPr>
            <p:ph type="title"/>
          </p:nvPr>
        </p:nvSpPr>
        <p:spPr>
          <a:xfrm>
            <a:off x="475350" y="6182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11c75ea9b1_0_470"/>
          <p:cNvSpPr txBox="1"/>
          <p:nvPr/>
        </p:nvSpPr>
        <p:spPr>
          <a:xfrm>
            <a:off x="369600" y="1940550"/>
            <a:ext cx="8404800" cy="22308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900"/>
              </a:spcBef>
              <a:spcAft>
                <a:spcPts val="0"/>
              </a:spcAft>
              <a:buNone/>
            </a:pPr>
            <a:r>
              <a:rPr lang="en" sz="2600">
                <a:solidFill>
                  <a:schemeClr val="dk2"/>
                </a:solidFill>
                <a:latin typeface="Calibri"/>
                <a:ea typeface="Calibri"/>
                <a:cs typeface="Calibri"/>
                <a:sym typeface="Calibri"/>
              </a:rPr>
              <a:t>How can one send grant dollars to a community partner? How should a grant be structured to allow collaborations with arts/community partners?</a:t>
            </a:r>
            <a:endParaRPr sz="2600">
              <a:solidFill>
                <a:schemeClr val="dk2"/>
              </a:solidFill>
              <a:latin typeface="Calibri"/>
              <a:ea typeface="Calibri"/>
              <a:cs typeface="Calibri"/>
              <a:sym typeface="Calibri"/>
            </a:endParaRPr>
          </a:p>
          <a:p>
            <a:pPr indent="0" lvl="0" marL="457200" rtl="0" algn="l">
              <a:lnSpc>
                <a:spcPct val="142857"/>
              </a:lnSpc>
              <a:spcBef>
                <a:spcPts val="900"/>
              </a:spcBef>
              <a:spcAft>
                <a:spcPts val="900"/>
              </a:spcAft>
              <a:buNone/>
            </a:pPr>
            <a:r>
              <a:t/>
            </a:r>
            <a:endParaRPr/>
          </a:p>
        </p:txBody>
      </p:sp>
      <p:sp>
        <p:nvSpPr>
          <p:cNvPr id="148" name="Google Shape;148;g111c75ea9b1_0_470"/>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111c75ea9b1_0_455"/>
          <p:cNvSpPr txBox="1"/>
          <p:nvPr>
            <p:ph type="title"/>
          </p:nvPr>
        </p:nvSpPr>
        <p:spPr>
          <a:xfrm>
            <a:off x="525950" y="2625032"/>
            <a:ext cx="7766100" cy="1150500"/>
          </a:xfrm>
          <a:prstGeom prst="rect">
            <a:avLst/>
          </a:prstGeom>
        </p:spPr>
        <p:txBody>
          <a:bodyPr anchorCtr="0" anchor="ctr" bIns="45700" lIns="91425" spcFirstLastPara="1" rIns="91425" wrap="square" tIns="45700">
            <a:noAutofit/>
          </a:bodyPr>
          <a:lstStyle/>
          <a:p>
            <a:pPr indent="0" lvl="0" marL="0" rtl="0" algn="l">
              <a:lnSpc>
                <a:spcPct val="142857"/>
              </a:lnSpc>
              <a:spcBef>
                <a:spcPts val="900"/>
              </a:spcBef>
              <a:spcAft>
                <a:spcPts val="0"/>
              </a:spcAft>
              <a:buNone/>
            </a:pPr>
            <a:r>
              <a:rPr lang="en" sz="2600">
                <a:solidFill>
                  <a:schemeClr val="dk2"/>
                </a:solidFill>
                <a:highlight>
                  <a:schemeClr val="lt1"/>
                </a:highlight>
                <a:latin typeface="Calibri"/>
                <a:ea typeface="Calibri"/>
                <a:cs typeface="Calibri"/>
                <a:sym typeface="Calibri"/>
              </a:rPr>
              <a:t>Are there emerging funders in the leagues of Mellon, Templeton, Luce etc that will be important five years from now? </a:t>
            </a:r>
            <a:endParaRPr sz="2600">
              <a:solidFill>
                <a:schemeClr val="dk2"/>
              </a:solidFill>
              <a:highlight>
                <a:schemeClr val="lt1"/>
              </a:highlight>
              <a:latin typeface="Calibri"/>
              <a:ea typeface="Calibri"/>
              <a:cs typeface="Calibri"/>
              <a:sym typeface="Calibri"/>
            </a:endParaRPr>
          </a:p>
          <a:p>
            <a:pPr indent="0" lvl="0" marL="0" rtl="0" algn="l">
              <a:lnSpc>
                <a:spcPct val="142857"/>
              </a:lnSpc>
              <a:spcBef>
                <a:spcPts val="900"/>
              </a:spcBef>
              <a:spcAft>
                <a:spcPts val="900"/>
              </a:spcAft>
              <a:buNone/>
            </a:pPr>
            <a:r>
              <a:t/>
            </a:r>
            <a:endParaRPr sz="1600">
              <a:solidFill>
                <a:srgbClr val="202124"/>
              </a:solidFill>
              <a:highlight>
                <a:schemeClr val="lt1"/>
              </a:highlight>
              <a:latin typeface="Roboto"/>
              <a:ea typeface="Roboto"/>
              <a:cs typeface="Roboto"/>
              <a:sym typeface="Roboto"/>
            </a:endParaRPr>
          </a:p>
        </p:txBody>
      </p:sp>
      <p:sp>
        <p:nvSpPr>
          <p:cNvPr id="154" name="Google Shape;154;g111c75ea9b1_0_455"/>
          <p:cNvSpPr txBox="1"/>
          <p:nvPr>
            <p:ph type="title"/>
          </p:nvPr>
        </p:nvSpPr>
        <p:spPr>
          <a:xfrm>
            <a:off x="322950" y="465801"/>
            <a:ext cx="7314000" cy="978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C28220"/>
              </a:buClr>
              <a:buSzPts val="4200"/>
              <a:buFont typeface="Georgia"/>
              <a:buNone/>
            </a:pPr>
            <a:r>
              <a:rPr lang="en" sz="3500"/>
              <a:t>Questions from survey</a:t>
            </a:r>
            <a:endParaRPr sz="3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g111c75ea9b1_0_0"/>
          <p:cNvSpPr txBox="1"/>
          <p:nvPr>
            <p:ph type="title"/>
          </p:nvPr>
        </p:nvSpPr>
        <p:spPr>
          <a:xfrm>
            <a:off x="487250" y="2165675"/>
            <a:ext cx="7766100" cy="2361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200"/>
              <a:buFont typeface="Arial"/>
              <a:buNone/>
            </a:pPr>
            <a:r>
              <a:rPr lang="en" sz="4000">
                <a:solidFill>
                  <a:srgbClr val="E09E19"/>
                </a:solidFill>
              </a:rPr>
              <a:t>Housekeeping Items</a:t>
            </a:r>
            <a:endParaRPr b="1" sz="2500">
              <a:solidFill>
                <a:srgbClr val="2D637F"/>
              </a:solidFill>
              <a:latin typeface="Merriweather Sans"/>
              <a:ea typeface="Merriweather Sans"/>
              <a:cs typeface="Merriweather Sans"/>
              <a:sym typeface="Merriweather Sans"/>
            </a:endParaRPr>
          </a:p>
          <a:p>
            <a:pPr indent="0" lvl="0" marL="0" rtl="0" algn="l">
              <a:spcBef>
                <a:spcPts val="1000"/>
              </a:spcBef>
              <a:spcAft>
                <a:spcPts val="0"/>
              </a:spcAft>
              <a:buNone/>
            </a:pPr>
            <a:r>
              <a:t/>
            </a:r>
            <a:endParaRPr b="1" sz="2500">
              <a:solidFill>
                <a:srgbClr val="2D637F"/>
              </a:solidFill>
              <a:latin typeface="Merriweather Sans"/>
              <a:ea typeface="Merriweather Sans"/>
              <a:cs typeface="Merriweather Sans"/>
              <a:sym typeface="Merriweather Sans"/>
            </a:endParaRPr>
          </a:p>
          <a:p>
            <a:pPr indent="-381000" lvl="0" marL="457200" rtl="0" algn="l">
              <a:spcBef>
                <a:spcPts val="1000"/>
              </a:spcBef>
              <a:spcAft>
                <a:spcPts val="0"/>
              </a:spcAft>
              <a:buClr>
                <a:srgbClr val="2D637F"/>
              </a:buClr>
              <a:buSzPts val="2400"/>
              <a:buFont typeface="Calibri"/>
              <a:buChar char="●"/>
            </a:pPr>
            <a:r>
              <a:rPr lang="en" sz="2400">
                <a:solidFill>
                  <a:srgbClr val="2D637F"/>
                </a:solidFill>
                <a:latin typeface="Calibri"/>
                <a:ea typeface="Calibri"/>
                <a:cs typeface="Calibri"/>
                <a:sym typeface="Calibri"/>
              </a:rPr>
              <a:t>Please mute yourself unless speaking</a:t>
            </a:r>
            <a:endParaRPr sz="2400">
              <a:solidFill>
                <a:srgbClr val="2D637F"/>
              </a:solidFill>
              <a:latin typeface="Calibri"/>
              <a:ea typeface="Calibri"/>
              <a:cs typeface="Calibri"/>
              <a:sym typeface="Calibri"/>
            </a:endParaRPr>
          </a:p>
          <a:p>
            <a:pPr indent="-381000" lvl="0" marL="457200" rtl="0" algn="l">
              <a:spcBef>
                <a:spcPts val="1000"/>
              </a:spcBef>
              <a:spcAft>
                <a:spcPts val="0"/>
              </a:spcAft>
              <a:buClr>
                <a:srgbClr val="2D637F"/>
              </a:buClr>
              <a:buSzPts val="2400"/>
              <a:buFont typeface="Calibri"/>
              <a:buChar char="●"/>
            </a:pPr>
            <a:r>
              <a:rPr lang="en" sz="2400">
                <a:solidFill>
                  <a:srgbClr val="2D637F"/>
                </a:solidFill>
                <a:latin typeface="Calibri"/>
                <a:ea typeface="Calibri"/>
                <a:cs typeface="Calibri"/>
                <a:sym typeface="Calibri"/>
              </a:rPr>
              <a:t>We will address questions sent in advance via the survey and questions are also always welcome in the chat</a:t>
            </a:r>
            <a:endParaRPr sz="2400">
              <a:solidFill>
                <a:srgbClr val="2D637F"/>
              </a:solidFill>
              <a:latin typeface="Calibri"/>
              <a:ea typeface="Calibri"/>
              <a:cs typeface="Calibri"/>
              <a:sym typeface="Calibri"/>
            </a:endParaRPr>
          </a:p>
          <a:p>
            <a:pPr indent="-381000" lvl="0" marL="457200" rtl="0" algn="l">
              <a:spcBef>
                <a:spcPts val="1000"/>
              </a:spcBef>
              <a:spcAft>
                <a:spcPts val="0"/>
              </a:spcAft>
              <a:buClr>
                <a:srgbClr val="2D637F"/>
              </a:buClr>
              <a:buSzPts val="2400"/>
              <a:buFont typeface="Calibri"/>
              <a:buChar char="●"/>
            </a:pPr>
            <a:r>
              <a:rPr lang="en" sz="2400">
                <a:solidFill>
                  <a:srgbClr val="2D637F"/>
                </a:solidFill>
                <a:latin typeface="Calibri"/>
                <a:ea typeface="Calibri"/>
                <a:cs typeface="Calibri"/>
                <a:sym typeface="Calibri"/>
              </a:rPr>
              <a:t>We will share both the slide deck and links after the session</a:t>
            </a:r>
            <a:endParaRPr sz="2400">
              <a:solidFill>
                <a:srgbClr val="2D637F"/>
              </a:solidFill>
              <a:latin typeface="Calibri"/>
              <a:ea typeface="Calibri"/>
              <a:cs typeface="Calibri"/>
              <a:sym typeface="Calibri"/>
            </a:endParaRPr>
          </a:p>
          <a:p>
            <a:pPr indent="0" lvl="0" marL="0" rtl="0" algn="l">
              <a:spcBef>
                <a:spcPts val="1000"/>
              </a:spcBef>
              <a:spcAft>
                <a:spcPts val="0"/>
              </a:spcAft>
              <a:buNone/>
            </a:pPr>
            <a:r>
              <a:t/>
            </a:r>
            <a:endParaRPr sz="1500">
              <a:solidFill>
                <a:srgbClr val="2D637F"/>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621241" y="1409402"/>
            <a:ext cx="7766050" cy="115035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rgbClr val="C28220"/>
              </a:buClr>
              <a:buSzPct val="111111"/>
              <a:buFont typeface="Georgia"/>
              <a:buNone/>
            </a:pPr>
            <a:r>
              <a:rPr lang="en"/>
              <a:t>Questions?</a:t>
            </a:r>
            <a:br>
              <a:rPr lang="en"/>
            </a:br>
            <a:br>
              <a:rPr lang="en"/>
            </a:br>
            <a:r>
              <a:rPr lang="en"/>
              <a:t>Thank you!</a:t>
            </a:r>
            <a:endParaRPr/>
          </a:p>
        </p:txBody>
      </p:sp>
      <p:sp>
        <p:nvSpPr>
          <p:cNvPr id="160" name="Google Shape;160;p17"/>
          <p:cNvSpPr txBox="1"/>
          <p:nvPr/>
        </p:nvSpPr>
        <p:spPr>
          <a:xfrm>
            <a:off x="1343378" y="3443111"/>
            <a:ext cx="6491100" cy="1939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 sz="2400" u="none" cap="none" strike="noStrike">
                <a:solidFill>
                  <a:srgbClr val="17365D"/>
                </a:solidFill>
                <a:latin typeface="Calibri"/>
                <a:ea typeface="Calibri"/>
                <a:cs typeface="Calibri"/>
                <a:sym typeface="Calibri"/>
              </a:rPr>
              <a:t>Follow-up? </a:t>
            </a:r>
            <a:r>
              <a:rPr lang="en" sz="2400">
                <a:solidFill>
                  <a:srgbClr val="17365D"/>
                </a:solidFill>
                <a:latin typeface="Calibri"/>
                <a:ea typeface="Calibri"/>
                <a:cs typeface="Calibri"/>
                <a:sym typeface="Calibri"/>
              </a:rPr>
              <a:t>Questions</a:t>
            </a:r>
            <a:r>
              <a:rPr i="0" lang="en" sz="2400" u="none" cap="none" strike="noStrike">
                <a:solidFill>
                  <a:srgbClr val="17365D"/>
                </a:solidFill>
                <a:latin typeface="Calibri"/>
                <a:ea typeface="Calibri"/>
                <a:cs typeface="Calibri"/>
                <a:sym typeface="Calibri"/>
              </a:rPr>
              <a:t>?</a:t>
            </a:r>
            <a:endParaRPr sz="1800">
              <a:latin typeface="Calibri"/>
              <a:ea typeface="Calibri"/>
              <a:cs typeface="Calibri"/>
              <a:sym typeface="Calibri"/>
            </a:endParaRPr>
          </a:p>
          <a:p>
            <a:pPr indent="0" lvl="0" marL="0" marR="0" rtl="0" algn="ctr">
              <a:lnSpc>
                <a:spcPct val="100000"/>
              </a:lnSpc>
              <a:spcBef>
                <a:spcPts val="0"/>
              </a:spcBef>
              <a:spcAft>
                <a:spcPts val="0"/>
              </a:spcAft>
              <a:buNone/>
            </a:pPr>
            <a:r>
              <a:t/>
            </a:r>
            <a:endParaRPr i="0" sz="2400" u="none" cap="none" strike="noStrike">
              <a:solidFill>
                <a:srgbClr val="17365D"/>
              </a:solidFill>
              <a:latin typeface="Calibri"/>
              <a:ea typeface="Calibri"/>
              <a:cs typeface="Calibri"/>
              <a:sym typeface="Calibri"/>
            </a:endParaRPr>
          </a:p>
          <a:p>
            <a:pPr indent="0" lvl="0" marL="0" marR="0" rtl="0" algn="ctr">
              <a:lnSpc>
                <a:spcPct val="100000"/>
              </a:lnSpc>
              <a:spcBef>
                <a:spcPts val="0"/>
              </a:spcBef>
              <a:spcAft>
                <a:spcPts val="0"/>
              </a:spcAft>
              <a:buNone/>
            </a:pPr>
            <a:r>
              <a:rPr i="0" lang="en" sz="2400" u="none" cap="none" strike="noStrike">
                <a:solidFill>
                  <a:srgbClr val="17365D"/>
                </a:solidFill>
                <a:latin typeface="Calibri"/>
                <a:ea typeface="Calibri"/>
                <a:cs typeface="Calibri"/>
                <a:sym typeface="Calibri"/>
              </a:rPr>
              <a:t>David Siegfried – </a:t>
            </a:r>
            <a:r>
              <a:rPr i="0" lang="en" sz="2400" u="sng" cap="none" strike="noStrike">
                <a:solidFill>
                  <a:srgbClr val="17365D"/>
                </a:solidFill>
                <a:latin typeface="Calibri"/>
                <a:ea typeface="Calibri"/>
                <a:cs typeface="Calibri"/>
                <a:sym typeface="Calibri"/>
                <a:hlinkClick r:id="rId3">
                  <a:extLst>
                    <a:ext uri="{A12FA001-AC4F-418D-AE19-62706E023703}">
                      <ahyp:hlinkClr val="tx"/>
                    </a:ext>
                  </a:extLst>
                </a:hlinkClick>
              </a:rPr>
              <a:t>dsiegfried</a:t>
            </a:r>
            <a:r>
              <a:rPr lang="en" sz="2400">
                <a:solidFill>
                  <a:srgbClr val="17365D"/>
                </a:solidFill>
                <a:latin typeface="Calibri"/>
                <a:ea typeface="Calibri"/>
                <a:cs typeface="Calibri"/>
                <a:sym typeface="Calibri"/>
              </a:rPr>
              <a:t>@berkeley.edu </a:t>
            </a:r>
            <a:endParaRPr sz="2400">
              <a:solidFill>
                <a:srgbClr val="17365D"/>
              </a:solidFill>
              <a:latin typeface="Calibri"/>
              <a:ea typeface="Calibri"/>
              <a:cs typeface="Calibri"/>
              <a:sym typeface="Calibri"/>
            </a:endParaRPr>
          </a:p>
          <a:p>
            <a:pPr indent="0" lvl="0" marL="0" marR="0" rtl="0" algn="ctr">
              <a:lnSpc>
                <a:spcPct val="100000"/>
              </a:lnSpc>
              <a:spcBef>
                <a:spcPts val="0"/>
              </a:spcBef>
              <a:spcAft>
                <a:spcPts val="0"/>
              </a:spcAft>
              <a:buNone/>
            </a:pPr>
            <a:r>
              <a:rPr lang="en" sz="2400">
                <a:solidFill>
                  <a:srgbClr val="17365D"/>
                </a:solidFill>
                <a:latin typeface="Calibri"/>
                <a:ea typeface="Calibri"/>
                <a:cs typeface="Calibri"/>
                <a:sym typeface="Calibri"/>
              </a:rPr>
              <a:t>Jillian Parlee – </a:t>
            </a:r>
            <a:r>
              <a:rPr lang="en" sz="2400" u="sng">
                <a:solidFill>
                  <a:schemeClr val="hlink"/>
                </a:solidFill>
                <a:latin typeface="Calibri"/>
                <a:ea typeface="Calibri"/>
                <a:cs typeface="Calibri"/>
                <a:sym typeface="Calibri"/>
                <a:hlinkClick r:id="rId4"/>
              </a:rPr>
              <a:t>jillianp@berkeley.edu</a:t>
            </a:r>
            <a:r>
              <a:rPr lang="en" sz="2400">
                <a:solidFill>
                  <a:srgbClr val="17365D"/>
                </a:solidFill>
                <a:latin typeface="Calibri"/>
                <a:ea typeface="Calibri"/>
                <a:cs typeface="Calibri"/>
                <a:sym typeface="Calibri"/>
              </a:rPr>
              <a:t> </a:t>
            </a:r>
            <a:endParaRPr sz="2400">
              <a:solidFill>
                <a:srgbClr val="17365D"/>
              </a:solidFill>
              <a:latin typeface="Calibri"/>
              <a:ea typeface="Calibri"/>
              <a:cs typeface="Calibri"/>
              <a:sym typeface="Calibri"/>
            </a:endParaRPr>
          </a:p>
          <a:p>
            <a:pPr indent="0" lvl="0" marL="0" marR="0" rtl="0" algn="ctr">
              <a:lnSpc>
                <a:spcPct val="100000"/>
              </a:lnSpc>
              <a:spcBef>
                <a:spcPts val="0"/>
              </a:spcBef>
              <a:spcAft>
                <a:spcPts val="0"/>
              </a:spcAft>
              <a:buNone/>
            </a:pPr>
            <a:r>
              <a:rPr lang="en" sz="2400">
                <a:solidFill>
                  <a:srgbClr val="17365D"/>
                </a:solidFill>
                <a:latin typeface="Calibri"/>
                <a:ea typeface="Calibri"/>
                <a:cs typeface="Calibri"/>
                <a:sym typeface="Calibri"/>
              </a:rPr>
              <a:t>Margaret Guerrero– </a:t>
            </a:r>
            <a:r>
              <a:rPr lang="en" sz="2400" u="sng">
                <a:solidFill>
                  <a:schemeClr val="hlink"/>
                </a:solidFill>
                <a:latin typeface="Calibri"/>
                <a:ea typeface="Calibri"/>
                <a:cs typeface="Calibri"/>
                <a:sym typeface="Calibri"/>
                <a:hlinkClick r:id="rId5"/>
              </a:rPr>
              <a:t>mguerrero@berkeley.edu</a:t>
            </a:r>
            <a:r>
              <a:rPr lang="en" sz="2400">
                <a:solidFill>
                  <a:srgbClr val="17365D"/>
                </a:solidFill>
                <a:latin typeface="Calibri"/>
                <a:ea typeface="Calibri"/>
                <a:cs typeface="Calibri"/>
                <a:sym typeface="Calibri"/>
              </a:rPr>
              <a:t> </a:t>
            </a:r>
            <a:r>
              <a:rPr i="0" lang="en" sz="2400" u="none" cap="none" strike="noStrike">
                <a:solidFill>
                  <a:srgbClr val="17365D"/>
                </a:solidFill>
                <a:latin typeface="Calibri"/>
                <a:ea typeface="Calibri"/>
                <a:cs typeface="Calibri"/>
                <a:sym typeface="Calibri"/>
              </a:rPr>
              <a:t>	</a:t>
            </a:r>
            <a:endParaRPr i="0" sz="2400" u="none" cap="none" strike="noStrike">
              <a:solidFill>
                <a:srgbClr val="17365D"/>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111c75ea9b1_0_421"/>
          <p:cNvSpPr txBox="1"/>
          <p:nvPr>
            <p:ph type="title"/>
          </p:nvPr>
        </p:nvSpPr>
        <p:spPr>
          <a:xfrm>
            <a:off x="469850" y="227325"/>
            <a:ext cx="1966500" cy="8256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Links</a:t>
            </a:r>
            <a:endParaRPr/>
          </a:p>
        </p:txBody>
      </p:sp>
      <p:sp>
        <p:nvSpPr>
          <p:cNvPr id="166" name="Google Shape;166;g111c75ea9b1_0_421"/>
          <p:cNvSpPr txBox="1"/>
          <p:nvPr/>
        </p:nvSpPr>
        <p:spPr>
          <a:xfrm>
            <a:off x="526375" y="1158050"/>
            <a:ext cx="7835700" cy="44175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en" sz="1700">
                <a:solidFill>
                  <a:schemeClr val="dk1"/>
                </a:solidFill>
              </a:rPr>
              <a:t>For government grants, we encourage you to check out our colleagues in the Berkeley Research Development Office: </a:t>
            </a:r>
            <a:r>
              <a:rPr lang="en" sz="1700" u="sng">
                <a:solidFill>
                  <a:schemeClr val="hlink"/>
                </a:solidFill>
                <a:hlinkClick r:id="rId3"/>
              </a:rPr>
              <a:t>https://vcresearch.berkeley.edu/brdo/welcome</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FRCP website: </a:t>
            </a:r>
            <a:r>
              <a:rPr lang="en" sz="1700" u="sng">
                <a:solidFill>
                  <a:schemeClr val="hlink"/>
                </a:solidFill>
                <a:hlinkClick r:id="rId4"/>
              </a:rPr>
              <a:t>https://frcp.berkeley.edu/</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FRCP prospect library for A&amp;H: </a:t>
            </a:r>
            <a:r>
              <a:rPr lang="en" sz="1700" u="sng">
                <a:solidFill>
                  <a:schemeClr val="hlink"/>
                </a:solidFill>
                <a:hlinkClick r:id="rId5"/>
              </a:rPr>
              <a:t>https://frcp.berkeley.edu/sites/default/files/arts_and_humanities_funders_-_sheet1.pdf</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Find your Research Administrator: </a:t>
            </a:r>
            <a:r>
              <a:rPr lang="en" sz="1700" u="sng">
                <a:solidFill>
                  <a:schemeClr val="hlink"/>
                </a:solidFill>
                <a:hlinkClick r:id="rId6"/>
              </a:rPr>
              <a:t>https://shareregion.berkeley.edu/share-research-administration</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A&amp;H Development Office contact info: </a:t>
            </a:r>
            <a:r>
              <a:rPr lang="en" sz="1700" u="sng">
                <a:solidFill>
                  <a:schemeClr val="hlink"/>
                </a:solidFill>
                <a:hlinkClick r:id="rId7"/>
              </a:rPr>
              <a:t>https://artshumanities.berkeley.edu/give-ah</a:t>
            </a:r>
            <a:r>
              <a:rPr lang="en" sz="1700">
                <a:solidFill>
                  <a:schemeClr val="dk1"/>
                </a:solidFill>
              </a:rPr>
              <a:t> </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Airtable RFP list: </a:t>
            </a:r>
            <a:r>
              <a:rPr lang="en" sz="1700" u="sng">
                <a:solidFill>
                  <a:schemeClr val="hlink"/>
                </a:solidFill>
                <a:hlinkClick r:id="rId8"/>
              </a:rPr>
              <a:t>https://airtable.com/shrA7IHmFjjWfB918/tblJT0jbbJHBSnbTI</a:t>
            </a:r>
            <a:r>
              <a:rPr lang="en" sz="1700">
                <a:solidFill>
                  <a:schemeClr val="dk1"/>
                </a:solidFill>
              </a:rPr>
              <a:t> </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Airtable Fellowships list: </a:t>
            </a:r>
            <a:r>
              <a:rPr lang="en" sz="1700" u="sng">
                <a:solidFill>
                  <a:schemeClr val="hlink"/>
                </a:solidFill>
                <a:hlinkClick r:id="rId9"/>
              </a:rPr>
              <a:t>https://airtable.com/shrB9doQOmp8fX1K5</a:t>
            </a:r>
            <a:r>
              <a:rPr lang="en" sz="1700">
                <a:solidFill>
                  <a:schemeClr val="dk1"/>
                </a:solidFill>
              </a:rPr>
              <a:t> </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Foundation Directory Online: </a:t>
            </a:r>
            <a:r>
              <a:rPr lang="en" sz="1700" u="sng">
                <a:solidFill>
                  <a:schemeClr val="hlink"/>
                </a:solidFill>
                <a:hlinkClick r:id="rId10"/>
              </a:rPr>
              <a:t>https://guides.lib.berkeley.edu/az.php?q=foundation%20directory</a:t>
            </a:r>
            <a:r>
              <a:rPr lang="en" sz="1700">
                <a:solidFill>
                  <a:schemeClr val="dk1"/>
                </a:solidFill>
              </a:rPr>
              <a:t> </a:t>
            </a:r>
            <a:endParaRPr sz="17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2"/>
          <p:cNvSpPr txBox="1"/>
          <p:nvPr>
            <p:ph type="title"/>
          </p:nvPr>
        </p:nvSpPr>
        <p:spPr>
          <a:xfrm>
            <a:off x="469850" y="300482"/>
            <a:ext cx="7766100" cy="1150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4200"/>
              <a:buNone/>
            </a:pPr>
            <a:r>
              <a:rPr lang="en" sz="4000">
                <a:solidFill>
                  <a:srgbClr val="E09E19"/>
                </a:solidFill>
              </a:rPr>
              <a:t>Topics Covered</a:t>
            </a:r>
            <a:endParaRPr sz="4000">
              <a:solidFill>
                <a:srgbClr val="E09E19"/>
              </a:solidFill>
            </a:endParaRPr>
          </a:p>
        </p:txBody>
      </p:sp>
      <p:sp>
        <p:nvSpPr>
          <p:cNvPr id="54" name="Google Shape;54;p2"/>
          <p:cNvSpPr txBox="1"/>
          <p:nvPr>
            <p:ph idx="1" type="body"/>
          </p:nvPr>
        </p:nvSpPr>
        <p:spPr>
          <a:xfrm>
            <a:off x="482600" y="1450977"/>
            <a:ext cx="7740600" cy="3492900"/>
          </a:xfrm>
          <a:prstGeom prst="rect">
            <a:avLst/>
          </a:prstGeom>
          <a:noFill/>
          <a:ln>
            <a:noFill/>
          </a:ln>
        </p:spPr>
        <p:txBody>
          <a:bodyPr anchorCtr="0" anchor="t" bIns="45700" lIns="91425" spcFirstLastPara="1" rIns="91425" wrap="square" tIns="45700">
            <a:noAutofit/>
          </a:bodyPr>
          <a:lstStyle/>
          <a:p>
            <a:pPr indent="-361950" lvl="0" marL="457200" rtl="0" algn="l">
              <a:lnSpc>
                <a:spcPct val="100000"/>
              </a:lnSpc>
              <a:spcBef>
                <a:spcPts val="360"/>
              </a:spcBef>
              <a:spcAft>
                <a:spcPts val="0"/>
              </a:spcAft>
              <a:buSzPts val="2100"/>
              <a:buChar char="•"/>
            </a:pPr>
            <a:r>
              <a:rPr lang="en" sz="2500">
                <a:latin typeface="Calibri"/>
                <a:ea typeface="Calibri"/>
                <a:cs typeface="Calibri"/>
                <a:sym typeface="Calibri"/>
              </a:rPr>
              <a:t>FRCP -- Who we are, what we do, how we help</a:t>
            </a:r>
            <a:endParaRPr sz="2500">
              <a:latin typeface="Calibri"/>
              <a:ea typeface="Calibri"/>
              <a:cs typeface="Calibri"/>
              <a:sym typeface="Calibri"/>
            </a:endParaRPr>
          </a:p>
          <a:p>
            <a:pPr indent="-361950" lvl="0" marL="457200" rtl="0" algn="l">
              <a:lnSpc>
                <a:spcPct val="100000"/>
              </a:lnSpc>
              <a:spcBef>
                <a:spcPts val="1000"/>
              </a:spcBef>
              <a:spcAft>
                <a:spcPts val="0"/>
              </a:spcAft>
              <a:buSzPts val="2100"/>
              <a:buChar char="•"/>
            </a:pPr>
            <a:r>
              <a:rPr lang="en" sz="2500">
                <a:latin typeface="Calibri"/>
                <a:ea typeface="Calibri"/>
                <a:cs typeface="Calibri"/>
                <a:sym typeface="Calibri"/>
              </a:rPr>
              <a:t>Foundation Fundraising: </a:t>
            </a:r>
            <a:endParaRPr sz="2500">
              <a:latin typeface="Calibri"/>
              <a:ea typeface="Calibri"/>
              <a:cs typeface="Calibri"/>
              <a:sym typeface="Calibri"/>
            </a:endParaRPr>
          </a:p>
          <a:p>
            <a:pPr indent="-361950" lvl="1" marL="914400" rtl="0" algn="l">
              <a:spcBef>
                <a:spcPts val="1000"/>
              </a:spcBef>
              <a:spcAft>
                <a:spcPts val="0"/>
              </a:spcAft>
              <a:buSzPts val="2100"/>
              <a:buChar char="–"/>
            </a:pPr>
            <a:r>
              <a:rPr lang="en" sz="2300">
                <a:latin typeface="Calibri"/>
                <a:ea typeface="Calibri"/>
                <a:cs typeface="Calibri"/>
                <a:sym typeface="Calibri"/>
              </a:rPr>
              <a:t>Questions to ask when developing a proposal idea</a:t>
            </a:r>
            <a:endParaRPr sz="2300">
              <a:latin typeface="Calibri"/>
              <a:ea typeface="Calibri"/>
              <a:cs typeface="Calibri"/>
              <a:sym typeface="Calibri"/>
            </a:endParaRPr>
          </a:p>
          <a:p>
            <a:pPr indent="-361950" lvl="1" marL="914400" rtl="0" algn="l">
              <a:lnSpc>
                <a:spcPct val="100000"/>
              </a:lnSpc>
              <a:spcBef>
                <a:spcPts val="1000"/>
              </a:spcBef>
              <a:spcAft>
                <a:spcPts val="0"/>
              </a:spcAft>
              <a:buSzPts val="2100"/>
              <a:buChar char="–"/>
            </a:pPr>
            <a:r>
              <a:rPr lang="en" sz="2300">
                <a:latin typeface="Calibri"/>
                <a:ea typeface="Calibri"/>
                <a:cs typeface="Calibri"/>
                <a:sym typeface="Calibri"/>
              </a:rPr>
              <a:t>Finding funding</a:t>
            </a:r>
            <a:endParaRPr sz="2300">
              <a:latin typeface="Calibri"/>
              <a:ea typeface="Calibri"/>
              <a:cs typeface="Calibri"/>
              <a:sym typeface="Calibri"/>
            </a:endParaRPr>
          </a:p>
          <a:p>
            <a:pPr indent="-361950" lvl="1" marL="914400" rtl="0" algn="l">
              <a:lnSpc>
                <a:spcPct val="100000"/>
              </a:lnSpc>
              <a:spcBef>
                <a:spcPts val="1000"/>
              </a:spcBef>
              <a:spcAft>
                <a:spcPts val="0"/>
              </a:spcAft>
              <a:buSzPts val="2100"/>
              <a:buChar char="–"/>
            </a:pPr>
            <a:r>
              <a:rPr lang="en" sz="2300">
                <a:latin typeface="Calibri"/>
                <a:ea typeface="Calibri"/>
                <a:cs typeface="Calibri"/>
                <a:sym typeface="Calibri"/>
              </a:rPr>
              <a:t>Raising your profile with foundations</a:t>
            </a:r>
            <a:endParaRPr sz="2300">
              <a:latin typeface="Calibri"/>
              <a:ea typeface="Calibri"/>
              <a:cs typeface="Calibri"/>
              <a:sym typeface="Calibri"/>
            </a:endParaRPr>
          </a:p>
          <a:p>
            <a:pPr indent="-361950" lvl="1" marL="914400" rtl="0" algn="l">
              <a:lnSpc>
                <a:spcPct val="100000"/>
              </a:lnSpc>
              <a:spcBef>
                <a:spcPts val="1000"/>
              </a:spcBef>
              <a:spcAft>
                <a:spcPts val="0"/>
              </a:spcAft>
              <a:buSzPts val="2100"/>
              <a:buFont typeface="Calibri"/>
              <a:buChar char="–"/>
            </a:pPr>
            <a:r>
              <a:rPr lang="en" sz="2300">
                <a:latin typeface="Calibri"/>
                <a:ea typeface="Calibri"/>
                <a:cs typeface="Calibri"/>
                <a:sym typeface="Calibri"/>
              </a:rPr>
              <a:t>Grantwriting tips</a:t>
            </a:r>
            <a:endParaRPr sz="2300">
              <a:latin typeface="Calibri"/>
              <a:ea typeface="Calibri"/>
              <a:cs typeface="Calibri"/>
              <a:sym typeface="Calibri"/>
            </a:endParaRPr>
          </a:p>
          <a:p>
            <a:pPr indent="-361950" lvl="0" marL="457200" rtl="0" algn="l">
              <a:lnSpc>
                <a:spcPct val="100000"/>
              </a:lnSpc>
              <a:spcBef>
                <a:spcPts val="1000"/>
              </a:spcBef>
              <a:spcAft>
                <a:spcPts val="1000"/>
              </a:spcAft>
              <a:buSzPts val="2100"/>
              <a:buChar char="•"/>
            </a:pPr>
            <a:r>
              <a:rPr lang="en" sz="2500">
                <a:latin typeface="Calibri"/>
                <a:ea typeface="Calibri"/>
                <a:cs typeface="Calibri"/>
                <a:sym typeface="Calibri"/>
              </a:rPr>
              <a:t>Q&amp;A from surveys </a:t>
            </a:r>
            <a:endParaRPr sz="25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3"/>
          <p:cNvSpPr txBox="1"/>
          <p:nvPr>
            <p:ph type="title"/>
          </p:nvPr>
        </p:nvSpPr>
        <p:spPr>
          <a:xfrm>
            <a:off x="688950" y="887794"/>
            <a:ext cx="7766100" cy="1150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28220"/>
              </a:buClr>
              <a:buSzPts val="4200"/>
              <a:buFont typeface="Georgia"/>
              <a:buNone/>
            </a:pPr>
            <a:r>
              <a:rPr lang="en" sz="4000">
                <a:solidFill>
                  <a:srgbClr val="E09E19"/>
                </a:solidFill>
              </a:rPr>
              <a:t>FRCP: What We Do</a:t>
            </a:r>
            <a:endParaRPr sz="4000">
              <a:solidFill>
                <a:srgbClr val="E09E19"/>
              </a:solidFill>
            </a:endParaRPr>
          </a:p>
        </p:txBody>
      </p:sp>
      <p:sp>
        <p:nvSpPr>
          <p:cNvPr id="61" name="Google Shape;61;p3"/>
          <p:cNvSpPr txBox="1"/>
          <p:nvPr>
            <p:ph idx="1" type="body"/>
          </p:nvPr>
        </p:nvSpPr>
        <p:spPr>
          <a:xfrm>
            <a:off x="482600" y="2396665"/>
            <a:ext cx="8446200" cy="2064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2D637F"/>
              </a:buClr>
              <a:buSzPts val="1800"/>
              <a:buNone/>
            </a:pPr>
            <a:r>
              <a:rPr lang="en" sz="2400">
                <a:latin typeface="Calibri"/>
                <a:ea typeface="Calibri"/>
                <a:cs typeface="Calibri"/>
                <a:sym typeface="Calibri"/>
              </a:rPr>
              <a:t>We provide development services in organizational philanthropy</a:t>
            </a:r>
            <a:endParaRPr sz="2400">
              <a:latin typeface="Calibri"/>
              <a:ea typeface="Calibri"/>
              <a:cs typeface="Calibri"/>
              <a:sym typeface="Calibri"/>
            </a:endParaRPr>
          </a:p>
          <a:p>
            <a:pPr indent="0" lvl="0" marL="0" rtl="0" algn="ctr">
              <a:lnSpc>
                <a:spcPct val="100000"/>
              </a:lnSpc>
              <a:spcBef>
                <a:spcPts val="360"/>
              </a:spcBef>
              <a:spcAft>
                <a:spcPts val="0"/>
              </a:spcAft>
              <a:buClr>
                <a:srgbClr val="2D637F"/>
              </a:buClr>
              <a:buSzPts val="1800"/>
              <a:buNone/>
            </a:pPr>
            <a:r>
              <a:t/>
            </a:r>
            <a:endParaRPr sz="2400">
              <a:latin typeface="Calibri"/>
              <a:ea typeface="Calibri"/>
              <a:cs typeface="Calibri"/>
              <a:sym typeface="Calibri"/>
            </a:endParaRPr>
          </a:p>
          <a:p>
            <a:pPr indent="0" lvl="0" marL="0" rtl="0" algn="ctr">
              <a:lnSpc>
                <a:spcPct val="100000"/>
              </a:lnSpc>
              <a:spcBef>
                <a:spcPts val="360"/>
              </a:spcBef>
              <a:spcAft>
                <a:spcPts val="0"/>
              </a:spcAft>
              <a:buClr>
                <a:srgbClr val="2D637F"/>
              </a:buClr>
              <a:buSzPts val="1800"/>
              <a:buNone/>
            </a:pPr>
            <a:r>
              <a:rPr lang="en" sz="2400">
                <a:latin typeface="Calibri"/>
                <a:ea typeface="Calibri"/>
                <a:cs typeface="Calibri"/>
                <a:sym typeface="Calibri"/>
              </a:rPr>
              <a:t>AKA</a:t>
            </a:r>
            <a:endParaRPr sz="2400">
              <a:latin typeface="Calibri"/>
              <a:ea typeface="Calibri"/>
              <a:cs typeface="Calibri"/>
              <a:sym typeface="Calibri"/>
            </a:endParaRPr>
          </a:p>
          <a:p>
            <a:pPr indent="0" lvl="0" marL="0" rtl="0" algn="ctr">
              <a:lnSpc>
                <a:spcPct val="100000"/>
              </a:lnSpc>
              <a:spcBef>
                <a:spcPts val="360"/>
              </a:spcBef>
              <a:spcAft>
                <a:spcPts val="0"/>
              </a:spcAft>
              <a:buClr>
                <a:srgbClr val="2D637F"/>
              </a:buClr>
              <a:buSzPts val="1800"/>
              <a:buNone/>
            </a:pPr>
            <a:r>
              <a:t/>
            </a:r>
            <a:endParaRPr sz="2400">
              <a:latin typeface="Calibri"/>
              <a:ea typeface="Calibri"/>
              <a:cs typeface="Calibri"/>
              <a:sym typeface="Calibri"/>
            </a:endParaRPr>
          </a:p>
          <a:p>
            <a:pPr indent="0" lvl="0" marL="0" rtl="0" algn="ctr">
              <a:lnSpc>
                <a:spcPct val="100000"/>
              </a:lnSpc>
              <a:spcBef>
                <a:spcPts val="360"/>
              </a:spcBef>
              <a:spcAft>
                <a:spcPts val="0"/>
              </a:spcAft>
              <a:buClr>
                <a:srgbClr val="2D637F"/>
              </a:buClr>
              <a:buSzPts val="1800"/>
              <a:buNone/>
            </a:pPr>
            <a:r>
              <a:rPr b="1" i="1" lang="en" sz="2400">
                <a:latin typeface="Calibri"/>
                <a:ea typeface="Calibri"/>
                <a:cs typeface="Calibri"/>
                <a:sym typeface="Calibri"/>
              </a:rPr>
              <a:t>Foundation Fundraising</a:t>
            </a:r>
            <a:endParaRPr sz="2400">
              <a:latin typeface="Calibri"/>
              <a:ea typeface="Calibri"/>
              <a:cs typeface="Calibri"/>
              <a:sym typeface="Calibri"/>
            </a:endParaRPr>
          </a:p>
          <a:p>
            <a:pPr indent="0" lvl="0" marL="0" rtl="0" algn="l">
              <a:lnSpc>
                <a:spcPct val="100000"/>
              </a:lnSpc>
              <a:spcBef>
                <a:spcPts val="360"/>
              </a:spcBef>
              <a:spcAft>
                <a:spcPts val="0"/>
              </a:spcAft>
              <a:buClr>
                <a:srgbClr val="2D637F"/>
              </a:buClr>
              <a:buSzPts val="1800"/>
              <a:buNone/>
            </a:pPr>
            <a:r>
              <a:t/>
            </a:r>
            <a:endParaRPr sz="24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g111c75ea9b1_0_410"/>
          <p:cNvSpPr txBox="1"/>
          <p:nvPr>
            <p:ph type="ctrTitle"/>
          </p:nvPr>
        </p:nvSpPr>
        <p:spPr>
          <a:xfrm>
            <a:off x="926450" y="102458"/>
            <a:ext cx="6813900" cy="1639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200"/>
              <a:buFont typeface="Arial"/>
              <a:buNone/>
            </a:pPr>
            <a:r>
              <a:rPr lang="en" sz="4000">
                <a:solidFill>
                  <a:srgbClr val="E09E19"/>
                </a:solidFill>
              </a:rPr>
              <a:t>Ideation</a:t>
            </a:r>
            <a:endParaRPr/>
          </a:p>
        </p:txBody>
      </p:sp>
      <p:sp>
        <p:nvSpPr>
          <p:cNvPr id="67" name="Google Shape;67;g111c75ea9b1_0_410"/>
          <p:cNvSpPr txBox="1"/>
          <p:nvPr>
            <p:ph idx="1" type="subTitle"/>
          </p:nvPr>
        </p:nvSpPr>
        <p:spPr>
          <a:xfrm>
            <a:off x="658800" y="1415325"/>
            <a:ext cx="7826400" cy="1113600"/>
          </a:xfrm>
          <a:prstGeom prst="rect">
            <a:avLst/>
          </a:prstGeom>
        </p:spPr>
        <p:txBody>
          <a:bodyPr anchorCtr="0" anchor="t" bIns="45700" lIns="91425" spcFirstLastPara="1" rIns="91425" wrap="square" tIns="45700">
            <a:noAutofit/>
          </a:bodyPr>
          <a:lstStyle/>
          <a:p>
            <a:pPr indent="-425450" lvl="0" marL="457200" rtl="0" algn="l">
              <a:lnSpc>
                <a:spcPct val="115000"/>
              </a:lnSpc>
              <a:spcBef>
                <a:spcPts val="0"/>
              </a:spcBef>
              <a:spcAft>
                <a:spcPts val="0"/>
              </a:spcAft>
              <a:buClr>
                <a:schemeClr val="dk2"/>
              </a:buClr>
              <a:buSzPts val="3100"/>
              <a:buFont typeface="Calibri"/>
              <a:buChar char="●"/>
            </a:pPr>
            <a:r>
              <a:rPr lang="en" sz="2050">
                <a:solidFill>
                  <a:schemeClr val="dk2"/>
                </a:solidFill>
                <a:highlight>
                  <a:schemeClr val="lt1"/>
                </a:highlight>
                <a:latin typeface="Calibri"/>
                <a:ea typeface="Calibri"/>
                <a:cs typeface="Calibri"/>
                <a:sym typeface="Calibri"/>
              </a:rPr>
              <a:t>What do you want to do? </a:t>
            </a:r>
            <a:endParaRPr sz="2050">
              <a:solidFill>
                <a:schemeClr val="dk2"/>
              </a:solidFill>
              <a:highlight>
                <a:schemeClr val="lt1"/>
              </a:highlight>
              <a:latin typeface="Calibri"/>
              <a:ea typeface="Calibri"/>
              <a:cs typeface="Calibri"/>
              <a:sym typeface="Calibri"/>
            </a:endParaRPr>
          </a:p>
          <a:p>
            <a:pPr indent="-425450" lvl="0" marL="457200" rtl="0" algn="l">
              <a:lnSpc>
                <a:spcPct val="115000"/>
              </a:lnSpc>
              <a:spcBef>
                <a:spcPts val="0"/>
              </a:spcBef>
              <a:spcAft>
                <a:spcPts val="0"/>
              </a:spcAft>
              <a:buClr>
                <a:schemeClr val="dk2"/>
              </a:buClr>
              <a:buSzPts val="3100"/>
              <a:buFont typeface="Calibri"/>
              <a:buChar char="●"/>
            </a:pPr>
            <a:r>
              <a:rPr lang="en" sz="2050">
                <a:solidFill>
                  <a:schemeClr val="dk2"/>
                </a:solidFill>
                <a:highlight>
                  <a:schemeClr val="lt1"/>
                </a:highlight>
                <a:latin typeface="Calibri"/>
                <a:ea typeface="Calibri"/>
                <a:cs typeface="Calibri"/>
                <a:sym typeface="Calibri"/>
              </a:rPr>
              <a:t>Who will be involved? </a:t>
            </a:r>
            <a:endParaRPr sz="2050">
              <a:solidFill>
                <a:schemeClr val="dk2"/>
              </a:solidFill>
              <a:highlight>
                <a:schemeClr val="lt1"/>
              </a:highlight>
              <a:latin typeface="Calibri"/>
              <a:ea typeface="Calibri"/>
              <a:cs typeface="Calibri"/>
              <a:sym typeface="Calibri"/>
            </a:endParaRPr>
          </a:p>
          <a:p>
            <a:pPr indent="-425450" lvl="0" marL="457200" rtl="0" algn="l">
              <a:lnSpc>
                <a:spcPct val="115000"/>
              </a:lnSpc>
              <a:spcBef>
                <a:spcPts val="0"/>
              </a:spcBef>
              <a:spcAft>
                <a:spcPts val="0"/>
              </a:spcAft>
              <a:buClr>
                <a:schemeClr val="dk2"/>
              </a:buClr>
              <a:buSzPts val="3100"/>
              <a:buFont typeface="Calibri"/>
              <a:buChar char="●"/>
            </a:pPr>
            <a:r>
              <a:rPr lang="en" sz="2050">
                <a:solidFill>
                  <a:schemeClr val="dk2"/>
                </a:solidFill>
                <a:highlight>
                  <a:schemeClr val="lt1"/>
                </a:highlight>
                <a:latin typeface="Calibri"/>
                <a:ea typeface="Calibri"/>
                <a:cs typeface="Calibri"/>
                <a:sym typeface="Calibri"/>
              </a:rPr>
              <a:t>How long will it take? </a:t>
            </a:r>
            <a:endParaRPr sz="2050">
              <a:solidFill>
                <a:schemeClr val="dk2"/>
              </a:solidFill>
              <a:highlight>
                <a:schemeClr val="lt1"/>
              </a:highlight>
              <a:latin typeface="Calibri"/>
              <a:ea typeface="Calibri"/>
              <a:cs typeface="Calibri"/>
              <a:sym typeface="Calibri"/>
            </a:endParaRPr>
          </a:p>
          <a:p>
            <a:pPr indent="-425450" lvl="0" marL="457200" rtl="0" algn="l">
              <a:lnSpc>
                <a:spcPct val="115000"/>
              </a:lnSpc>
              <a:spcBef>
                <a:spcPts val="0"/>
              </a:spcBef>
              <a:spcAft>
                <a:spcPts val="0"/>
              </a:spcAft>
              <a:buClr>
                <a:schemeClr val="dk2"/>
              </a:buClr>
              <a:buSzPts val="3100"/>
              <a:buFont typeface="Calibri"/>
              <a:buChar char="●"/>
            </a:pPr>
            <a:r>
              <a:rPr lang="en" sz="2050">
                <a:solidFill>
                  <a:schemeClr val="dk2"/>
                </a:solidFill>
                <a:highlight>
                  <a:schemeClr val="lt1"/>
                </a:highlight>
                <a:latin typeface="Calibri"/>
                <a:ea typeface="Calibri"/>
                <a:cs typeface="Calibri"/>
                <a:sym typeface="Calibri"/>
              </a:rPr>
              <a:t>How much will it cost? </a:t>
            </a:r>
            <a:endParaRPr sz="2050">
              <a:solidFill>
                <a:schemeClr val="dk2"/>
              </a:solidFill>
              <a:highlight>
                <a:schemeClr val="lt1"/>
              </a:highlight>
              <a:latin typeface="Calibri"/>
              <a:ea typeface="Calibri"/>
              <a:cs typeface="Calibri"/>
              <a:sym typeface="Calibri"/>
            </a:endParaRPr>
          </a:p>
          <a:p>
            <a:pPr indent="-425450" lvl="0" marL="457200" rtl="0" algn="l">
              <a:lnSpc>
                <a:spcPct val="115000"/>
              </a:lnSpc>
              <a:spcBef>
                <a:spcPts val="0"/>
              </a:spcBef>
              <a:spcAft>
                <a:spcPts val="0"/>
              </a:spcAft>
              <a:buClr>
                <a:schemeClr val="dk2"/>
              </a:buClr>
              <a:buSzPts val="3100"/>
              <a:buFont typeface="Calibri"/>
              <a:buChar char="●"/>
            </a:pPr>
            <a:r>
              <a:rPr lang="en" sz="2050">
                <a:solidFill>
                  <a:schemeClr val="dk2"/>
                </a:solidFill>
                <a:highlight>
                  <a:schemeClr val="lt1"/>
                </a:highlight>
                <a:latin typeface="Calibri"/>
                <a:ea typeface="Calibri"/>
                <a:cs typeface="Calibri"/>
                <a:sym typeface="Calibri"/>
              </a:rPr>
              <a:t>Who will benefit?</a:t>
            </a:r>
            <a:endParaRPr sz="2050">
              <a:solidFill>
                <a:schemeClr val="dk2"/>
              </a:solidFill>
              <a:highlight>
                <a:schemeClr val="lt1"/>
              </a:highlight>
              <a:latin typeface="Calibri"/>
              <a:ea typeface="Calibri"/>
              <a:cs typeface="Calibri"/>
              <a:sym typeface="Calibri"/>
            </a:endParaRPr>
          </a:p>
          <a:p>
            <a:pPr indent="0" lvl="0" marL="457200" rtl="0" algn="l">
              <a:lnSpc>
                <a:spcPct val="115000"/>
              </a:lnSpc>
              <a:spcBef>
                <a:spcPts val="800"/>
              </a:spcBef>
              <a:spcAft>
                <a:spcPts val="0"/>
              </a:spcAft>
              <a:buNone/>
            </a:pPr>
            <a:r>
              <a:t/>
            </a:r>
            <a:endParaRPr sz="2050">
              <a:solidFill>
                <a:schemeClr val="dk2"/>
              </a:solidFill>
              <a:highlight>
                <a:schemeClr val="lt1"/>
              </a:highlight>
              <a:latin typeface="Calibri"/>
              <a:ea typeface="Calibri"/>
              <a:cs typeface="Calibri"/>
              <a:sym typeface="Calibri"/>
            </a:endParaRPr>
          </a:p>
          <a:p>
            <a:pPr indent="0" lvl="0" marL="0" rtl="0" algn="l">
              <a:lnSpc>
                <a:spcPct val="115000"/>
              </a:lnSpc>
              <a:spcBef>
                <a:spcPts val="800"/>
              </a:spcBef>
              <a:spcAft>
                <a:spcPts val="0"/>
              </a:spcAft>
              <a:buNone/>
            </a:pPr>
            <a:r>
              <a:rPr b="1" lang="en" sz="2250">
                <a:solidFill>
                  <a:schemeClr val="dk2"/>
                </a:solidFill>
                <a:highlight>
                  <a:schemeClr val="lt1"/>
                </a:highlight>
                <a:latin typeface="Calibri"/>
                <a:ea typeface="Calibri"/>
                <a:cs typeface="Calibri"/>
                <a:sym typeface="Calibri"/>
              </a:rPr>
              <a:t>Gathering your ideas early will help as you start your </a:t>
            </a:r>
            <a:r>
              <a:rPr b="1" lang="en" sz="2250">
                <a:solidFill>
                  <a:schemeClr val="dk2"/>
                </a:solidFill>
                <a:highlight>
                  <a:schemeClr val="lt1"/>
                </a:highlight>
                <a:latin typeface="Calibri"/>
                <a:ea typeface="Calibri"/>
                <a:cs typeface="Calibri"/>
                <a:sym typeface="Calibri"/>
              </a:rPr>
              <a:t>search</a:t>
            </a:r>
            <a:r>
              <a:rPr b="1" lang="en" sz="2250">
                <a:solidFill>
                  <a:schemeClr val="dk2"/>
                </a:solidFill>
                <a:highlight>
                  <a:schemeClr val="lt1"/>
                </a:highlight>
                <a:latin typeface="Calibri"/>
                <a:ea typeface="Calibri"/>
                <a:cs typeface="Calibri"/>
                <a:sym typeface="Calibri"/>
              </a:rPr>
              <a:t> for funding sources and will streamline the funding process!</a:t>
            </a:r>
            <a:endParaRPr b="1" sz="2250">
              <a:solidFill>
                <a:schemeClr val="dk2"/>
              </a:solidFill>
              <a:highlight>
                <a:schemeClr val="lt1"/>
              </a:highlight>
              <a:latin typeface="Calibri"/>
              <a:ea typeface="Calibri"/>
              <a:cs typeface="Calibri"/>
              <a:sym typeface="Calibri"/>
            </a:endParaRPr>
          </a:p>
          <a:p>
            <a:pPr indent="0" lvl="0" marL="457200" rtl="0" algn="l">
              <a:spcBef>
                <a:spcPts val="800"/>
              </a:spcBef>
              <a:spcAft>
                <a:spcPts val="0"/>
              </a:spcAft>
              <a:buNone/>
            </a:pPr>
            <a:r>
              <a:t/>
            </a:r>
            <a:endParaRPr>
              <a:highlight>
                <a:srgbClr val="FFFF00"/>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6"/>
          <p:cNvSpPr txBox="1"/>
          <p:nvPr>
            <p:ph type="title"/>
          </p:nvPr>
        </p:nvSpPr>
        <p:spPr>
          <a:xfrm>
            <a:off x="431625" y="462450"/>
            <a:ext cx="8344800" cy="1150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28220"/>
              </a:buClr>
              <a:buSzPts val="4200"/>
              <a:buFont typeface="Georgia"/>
              <a:buNone/>
            </a:pPr>
            <a:r>
              <a:rPr lang="en" sz="4000">
                <a:solidFill>
                  <a:srgbClr val="E09E19"/>
                </a:solidFill>
              </a:rPr>
              <a:t>Finding Arts &amp; Humanities Funders</a:t>
            </a:r>
            <a:endParaRPr sz="4000">
              <a:solidFill>
                <a:srgbClr val="E09E19"/>
              </a:solidFill>
            </a:endParaRPr>
          </a:p>
        </p:txBody>
      </p:sp>
      <p:sp>
        <p:nvSpPr>
          <p:cNvPr id="73" name="Google Shape;73;p6"/>
          <p:cNvSpPr txBox="1"/>
          <p:nvPr>
            <p:ph idx="1" type="body"/>
          </p:nvPr>
        </p:nvSpPr>
        <p:spPr>
          <a:xfrm>
            <a:off x="923000" y="1487300"/>
            <a:ext cx="7420800" cy="2064600"/>
          </a:xfrm>
          <a:prstGeom prst="rect">
            <a:avLst/>
          </a:prstGeom>
          <a:noFill/>
          <a:ln>
            <a:noFill/>
          </a:ln>
        </p:spPr>
        <p:txBody>
          <a:bodyPr anchorCtr="0" anchor="t" bIns="45700" lIns="91425" spcFirstLastPara="1" rIns="91425" wrap="square" tIns="45700">
            <a:noAutofit/>
          </a:bodyPr>
          <a:lstStyle/>
          <a:p>
            <a:pPr indent="-355600" lvl="0" marL="342900" rtl="0" algn="l">
              <a:lnSpc>
                <a:spcPct val="115000"/>
              </a:lnSpc>
              <a:spcBef>
                <a:spcPts val="0"/>
              </a:spcBef>
              <a:spcAft>
                <a:spcPts val="0"/>
              </a:spcAft>
              <a:buClr>
                <a:srgbClr val="2D637F"/>
              </a:buClr>
              <a:buSzPts val="2400"/>
              <a:buFont typeface="Calibri"/>
              <a:buChar char="•"/>
            </a:pPr>
            <a:r>
              <a:rPr lang="en" sz="2400">
                <a:latin typeface="Calibri"/>
                <a:ea typeface="Calibri"/>
                <a:cs typeface="Calibri"/>
                <a:sym typeface="Calibri"/>
              </a:rPr>
              <a:t>Targeted funder profiles and </a:t>
            </a:r>
            <a:r>
              <a:rPr lang="en" sz="2400" u="sng">
                <a:solidFill>
                  <a:schemeClr val="hlink"/>
                </a:solidFill>
                <a:latin typeface="Calibri"/>
                <a:ea typeface="Calibri"/>
                <a:cs typeface="Calibri"/>
                <a:sym typeface="Calibri"/>
                <a:hlinkClick r:id="rId3"/>
              </a:rPr>
              <a:t>prospect libraries</a:t>
            </a:r>
            <a:endParaRPr sz="2400">
              <a:latin typeface="Calibri"/>
              <a:ea typeface="Calibri"/>
              <a:cs typeface="Calibri"/>
              <a:sym typeface="Calibri"/>
            </a:endParaRPr>
          </a:p>
          <a:p>
            <a:pPr indent="-355600" lvl="0" marL="342900" rtl="0" algn="l">
              <a:lnSpc>
                <a:spcPct val="115000"/>
              </a:lnSpc>
              <a:spcBef>
                <a:spcPts val="440"/>
              </a:spcBef>
              <a:spcAft>
                <a:spcPts val="0"/>
              </a:spcAft>
              <a:buClr>
                <a:srgbClr val="2D637F"/>
              </a:buClr>
              <a:buSzPts val="2400"/>
              <a:buFont typeface="Calibri"/>
              <a:buChar char="•"/>
            </a:pPr>
            <a:r>
              <a:rPr lang="en" sz="2400">
                <a:latin typeface="Calibri"/>
                <a:ea typeface="Calibri"/>
                <a:cs typeface="Calibri"/>
                <a:sym typeface="Calibri"/>
              </a:rPr>
              <a:t>Request for proposals (RFP) tracking and distribution</a:t>
            </a:r>
            <a:endParaRPr sz="2400">
              <a:latin typeface="Calibri"/>
              <a:ea typeface="Calibri"/>
              <a:cs typeface="Calibri"/>
              <a:sym typeface="Calibri"/>
            </a:endParaRPr>
          </a:p>
          <a:p>
            <a:pPr indent="-381000" lvl="1" marL="914400" rtl="0" algn="l">
              <a:lnSpc>
                <a:spcPct val="115000"/>
              </a:lnSpc>
              <a:spcBef>
                <a:spcPts val="440"/>
              </a:spcBef>
              <a:spcAft>
                <a:spcPts val="0"/>
              </a:spcAft>
              <a:buSzPts val="2400"/>
              <a:buFont typeface="Calibri"/>
              <a:buChar char="–"/>
            </a:pPr>
            <a:r>
              <a:rPr lang="en" sz="2400">
                <a:latin typeface="Calibri"/>
                <a:ea typeface="Calibri"/>
                <a:cs typeface="Calibri"/>
                <a:sym typeface="Calibri"/>
              </a:rPr>
              <a:t>Active RFPs are always available on our </a:t>
            </a:r>
            <a:r>
              <a:rPr lang="en" sz="2400" u="sng">
                <a:solidFill>
                  <a:schemeClr val="hlink"/>
                </a:solidFill>
                <a:latin typeface="Calibri"/>
                <a:ea typeface="Calibri"/>
                <a:cs typeface="Calibri"/>
                <a:sym typeface="Calibri"/>
                <a:hlinkClick r:id="rId4"/>
              </a:rPr>
              <a:t>AirTable</a:t>
            </a:r>
            <a:r>
              <a:rPr lang="en" sz="2400">
                <a:latin typeface="Calibri"/>
                <a:ea typeface="Calibri"/>
                <a:cs typeface="Calibri"/>
                <a:sym typeface="Calibri"/>
              </a:rPr>
              <a:t> database!</a:t>
            </a:r>
            <a:endParaRPr sz="2400">
              <a:latin typeface="Calibri"/>
              <a:ea typeface="Calibri"/>
              <a:cs typeface="Calibri"/>
              <a:sym typeface="Calibri"/>
            </a:endParaRPr>
          </a:p>
          <a:p>
            <a:pPr indent="-381000" lvl="1" marL="914400" rtl="0" algn="l">
              <a:lnSpc>
                <a:spcPct val="115000"/>
              </a:lnSpc>
              <a:spcBef>
                <a:spcPts val="440"/>
              </a:spcBef>
              <a:spcAft>
                <a:spcPts val="0"/>
              </a:spcAft>
              <a:buSzPts val="2400"/>
              <a:buFont typeface="Calibri"/>
              <a:buChar char="–"/>
            </a:pPr>
            <a:r>
              <a:rPr lang="en" sz="2400">
                <a:latin typeface="Calibri"/>
                <a:ea typeface="Calibri"/>
                <a:cs typeface="Calibri"/>
                <a:sym typeface="Calibri"/>
              </a:rPr>
              <a:t>Current </a:t>
            </a:r>
            <a:r>
              <a:rPr lang="en" sz="2400" u="sng">
                <a:solidFill>
                  <a:schemeClr val="hlink"/>
                </a:solidFill>
                <a:latin typeface="Calibri"/>
                <a:ea typeface="Calibri"/>
                <a:cs typeface="Calibri"/>
                <a:sym typeface="Calibri"/>
                <a:hlinkClick r:id="rId5"/>
              </a:rPr>
              <a:t>Fellowships</a:t>
            </a:r>
            <a:r>
              <a:rPr lang="en" sz="2400">
                <a:latin typeface="Calibri"/>
                <a:ea typeface="Calibri"/>
                <a:cs typeface="Calibri"/>
                <a:sym typeface="Calibri"/>
              </a:rPr>
              <a:t> are also on AirTable</a:t>
            </a:r>
            <a:endParaRPr sz="2400">
              <a:latin typeface="Calibri"/>
              <a:ea typeface="Calibri"/>
              <a:cs typeface="Calibri"/>
              <a:sym typeface="Calibri"/>
            </a:endParaRPr>
          </a:p>
          <a:p>
            <a:pPr indent="-381000" lvl="1" marL="914400" rtl="0" algn="l">
              <a:lnSpc>
                <a:spcPct val="115000"/>
              </a:lnSpc>
              <a:spcBef>
                <a:spcPts val="440"/>
              </a:spcBef>
              <a:spcAft>
                <a:spcPts val="0"/>
              </a:spcAft>
              <a:buSzPts val="2400"/>
              <a:buFont typeface="Calibri"/>
              <a:buChar char="–"/>
            </a:pPr>
            <a:r>
              <a:rPr lang="en" sz="2400">
                <a:latin typeface="Calibri"/>
                <a:ea typeface="Calibri"/>
                <a:cs typeface="Calibri"/>
                <a:sym typeface="Calibri"/>
              </a:rPr>
              <a:t>Subscribe to our monthly </a:t>
            </a:r>
            <a:r>
              <a:rPr lang="en" sz="2400" u="sng">
                <a:solidFill>
                  <a:schemeClr val="hlink"/>
                </a:solidFill>
                <a:latin typeface="Calibri"/>
                <a:ea typeface="Calibri"/>
                <a:cs typeface="Calibri"/>
                <a:sym typeface="Calibri"/>
                <a:hlinkClick r:id="rId6"/>
              </a:rPr>
              <a:t>digest</a:t>
            </a:r>
            <a:endParaRPr sz="2400">
              <a:latin typeface="Calibri"/>
              <a:ea typeface="Calibri"/>
              <a:cs typeface="Calibri"/>
              <a:sym typeface="Calibri"/>
            </a:endParaRPr>
          </a:p>
          <a:p>
            <a:pPr indent="-355600" lvl="0" marL="342900" rtl="0" algn="l">
              <a:lnSpc>
                <a:spcPct val="115000"/>
              </a:lnSpc>
              <a:spcBef>
                <a:spcPts val="440"/>
              </a:spcBef>
              <a:spcAft>
                <a:spcPts val="0"/>
              </a:spcAft>
              <a:buClr>
                <a:srgbClr val="2D637F"/>
              </a:buClr>
              <a:buSzPts val="2400"/>
              <a:buFont typeface="Calibri"/>
              <a:buChar char="•"/>
            </a:pPr>
            <a:r>
              <a:rPr lang="en" sz="2400">
                <a:latin typeface="Calibri"/>
                <a:ea typeface="Calibri"/>
                <a:cs typeface="Calibri"/>
                <a:sym typeface="Calibri"/>
              </a:rPr>
              <a:t>Campus Resources</a:t>
            </a:r>
            <a:r>
              <a:rPr lang="en" sz="2400">
                <a:latin typeface="Calibri"/>
                <a:ea typeface="Calibri"/>
                <a:cs typeface="Calibri"/>
                <a:sym typeface="Calibri"/>
              </a:rPr>
              <a:t> </a:t>
            </a:r>
            <a:endParaRPr sz="2400">
              <a:latin typeface="Calibri"/>
              <a:ea typeface="Calibri"/>
              <a:cs typeface="Calibri"/>
              <a:sym typeface="Calibri"/>
            </a:endParaRPr>
          </a:p>
          <a:p>
            <a:pPr indent="-381000" lvl="1" marL="914400" rtl="0" algn="l">
              <a:spcBef>
                <a:spcPts val="0"/>
              </a:spcBef>
              <a:spcAft>
                <a:spcPts val="0"/>
              </a:spcAft>
              <a:buSzPts val="2400"/>
              <a:buFont typeface="Calibri"/>
              <a:buChar char="–"/>
            </a:pPr>
            <a:r>
              <a:rPr lang="en" sz="2400" u="sng">
                <a:solidFill>
                  <a:schemeClr val="hlink"/>
                </a:solidFill>
                <a:latin typeface="Calibri"/>
                <a:ea typeface="Calibri"/>
                <a:cs typeface="Calibri"/>
                <a:sym typeface="Calibri"/>
                <a:hlinkClick r:id="rId7"/>
              </a:rPr>
              <a:t>Foundation Directory Online</a:t>
            </a:r>
            <a:r>
              <a:rPr lang="en" sz="2400">
                <a:latin typeface="Calibri"/>
                <a:ea typeface="Calibri"/>
                <a:cs typeface="Calibri"/>
                <a:sym typeface="Calibri"/>
              </a:rPr>
              <a:t> </a:t>
            </a:r>
            <a:endParaRPr sz="2400">
              <a:latin typeface="Calibri"/>
              <a:ea typeface="Calibri"/>
              <a:cs typeface="Calibri"/>
              <a:sym typeface="Calibri"/>
            </a:endParaRPr>
          </a:p>
          <a:p>
            <a:pPr indent="-381000" lvl="1" marL="914400" rtl="0" algn="l">
              <a:spcBef>
                <a:spcPts val="0"/>
              </a:spcBef>
              <a:spcAft>
                <a:spcPts val="0"/>
              </a:spcAft>
              <a:buSzPts val="2400"/>
              <a:buFont typeface="Calibri"/>
              <a:buChar char="–"/>
            </a:pPr>
            <a:r>
              <a:rPr lang="en" sz="2400" u="sng">
                <a:solidFill>
                  <a:schemeClr val="hlink"/>
                </a:solidFill>
                <a:latin typeface="Calibri"/>
                <a:ea typeface="Calibri"/>
                <a:cs typeface="Calibri"/>
                <a:sym typeface="Calibri"/>
                <a:hlinkClick r:id="rId8"/>
              </a:rPr>
              <a:t>FRCP Website</a:t>
            </a:r>
            <a:endParaRPr sz="2400">
              <a:latin typeface="Calibri"/>
              <a:ea typeface="Calibri"/>
              <a:cs typeface="Calibri"/>
              <a:sym typeface="Calibri"/>
            </a:endParaRPr>
          </a:p>
          <a:p>
            <a:pPr indent="0" lvl="0" marL="0" rtl="0" algn="l">
              <a:lnSpc>
                <a:spcPct val="115000"/>
              </a:lnSpc>
              <a:spcBef>
                <a:spcPts val="440"/>
              </a:spcBef>
              <a:spcAft>
                <a:spcPts val="0"/>
              </a:spcAft>
              <a:buNone/>
            </a:pPr>
            <a:r>
              <a:t/>
            </a:r>
            <a:endParaRPr sz="24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7"/>
          <p:cNvSpPr txBox="1"/>
          <p:nvPr>
            <p:ph type="ctrTitle"/>
          </p:nvPr>
        </p:nvSpPr>
        <p:spPr>
          <a:xfrm>
            <a:off x="685800" y="355625"/>
            <a:ext cx="7461300" cy="1639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5000"/>
              <a:buNone/>
            </a:pPr>
            <a:r>
              <a:rPr lang="en" sz="3100"/>
              <a:t>Examples of A&amp;H funded projects at UCB</a:t>
            </a:r>
            <a:endParaRPr sz="3100"/>
          </a:p>
        </p:txBody>
      </p:sp>
      <p:sp>
        <p:nvSpPr>
          <p:cNvPr id="79" name="Google Shape;79;p7"/>
          <p:cNvSpPr txBox="1"/>
          <p:nvPr>
            <p:ph idx="1" type="subTitle"/>
          </p:nvPr>
        </p:nvSpPr>
        <p:spPr>
          <a:xfrm>
            <a:off x="685800" y="1995125"/>
            <a:ext cx="8062800" cy="2618700"/>
          </a:xfrm>
          <a:prstGeom prst="rect">
            <a:avLst/>
          </a:prstGeom>
          <a:noFill/>
          <a:ln>
            <a:noFill/>
          </a:ln>
        </p:spPr>
        <p:txBody>
          <a:bodyPr anchorCtr="0" anchor="t" bIns="45700" lIns="91425" spcFirstLastPara="1" rIns="91425" wrap="square" tIns="45700">
            <a:noAutofit/>
          </a:bodyPr>
          <a:lstStyle/>
          <a:p>
            <a:pPr indent="0" lvl="0" marL="0" rtl="0" algn="l">
              <a:lnSpc>
                <a:spcPct val="142857"/>
              </a:lnSpc>
              <a:spcBef>
                <a:spcPts val="900"/>
              </a:spcBef>
              <a:spcAft>
                <a:spcPts val="0"/>
              </a:spcAft>
              <a:buNone/>
            </a:pPr>
            <a:r>
              <a:rPr b="1" lang="en" sz="2400">
                <a:solidFill>
                  <a:schemeClr val="dk2"/>
                </a:solidFill>
                <a:latin typeface="Calibri"/>
                <a:ea typeface="Calibri"/>
                <a:cs typeface="Calibri"/>
                <a:sym typeface="Calibri"/>
              </a:rPr>
              <a:t>What are some specific examples of arts and humanities projects that have received funding? </a:t>
            </a:r>
            <a:endParaRPr b="1" sz="2400">
              <a:solidFill>
                <a:schemeClr val="dk2"/>
              </a:solidFill>
              <a:highlight>
                <a:srgbClr val="FFFF00"/>
              </a:highlight>
              <a:latin typeface="Calibri"/>
              <a:ea typeface="Calibri"/>
              <a:cs typeface="Calibri"/>
              <a:sym typeface="Calibri"/>
            </a:endParaRPr>
          </a:p>
          <a:p>
            <a:pPr indent="-520700" lvl="0" marL="457200" rtl="0" algn="l">
              <a:lnSpc>
                <a:spcPct val="100000"/>
              </a:lnSpc>
              <a:spcBef>
                <a:spcPts val="900"/>
              </a:spcBef>
              <a:spcAft>
                <a:spcPts val="0"/>
              </a:spcAft>
              <a:buClr>
                <a:schemeClr val="dk2"/>
              </a:buClr>
              <a:buSzPts val="2400"/>
              <a:buFont typeface="Calibri"/>
              <a:buChar char="●"/>
            </a:pPr>
            <a:r>
              <a:rPr lang="en" sz="2400">
                <a:solidFill>
                  <a:schemeClr val="dk2"/>
                </a:solidFill>
                <a:highlight>
                  <a:schemeClr val="lt1"/>
                </a:highlight>
                <a:latin typeface="Calibri"/>
                <a:ea typeface="Calibri"/>
                <a:cs typeface="Calibri"/>
                <a:sym typeface="Calibri"/>
              </a:rPr>
              <a:t>Mellon Foundation New Directions Fellowship </a:t>
            </a:r>
            <a:endParaRPr sz="2400">
              <a:solidFill>
                <a:schemeClr val="dk2"/>
              </a:solidFill>
              <a:highlight>
                <a:schemeClr val="lt1"/>
              </a:highlight>
              <a:latin typeface="Calibri"/>
              <a:ea typeface="Calibri"/>
              <a:cs typeface="Calibri"/>
              <a:sym typeface="Calibri"/>
            </a:endParaRPr>
          </a:p>
          <a:p>
            <a:pPr indent="-520700" lvl="0" marL="457200" rtl="0" algn="l">
              <a:lnSpc>
                <a:spcPct val="100000"/>
              </a:lnSpc>
              <a:spcBef>
                <a:spcPts val="0"/>
              </a:spcBef>
              <a:spcAft>
                <a:spcPts val="0"/>
              </a:spcAft>
              <a:buClr>
                <a:schemeClr val="dk2"/>
              </a:buClr>
              <a:buSzPts val="2400"/>
              <a:buFont typeface="Calibri"/>
              <a:buChar char="●"/>
            </a:pPr>
            <a:r>
              <a:rPr lang="en" sz="2400">
                <a:solidFill>
                  <a:schemeClr val="dk2"/>
                </a:solidFill>
                <a:highlight>
                  <a:schemeClr val="lt1"/>
                </a:highlight>
                <a:latin typeface="Calibri"/>
                <a:ea typeface="Calibri"/>
                <a:cs typeface="Calibri"/>
                <a:sym typeface="Calibri"/>
              </a:rPr>
              <a:t>Luce Foundation Berkeley Center for the Study of Religion grant</a:t>
            </a:r>
            <a:endParaRPr sz="2400">
              <a:solidFill>
                <a:schemeClr val="dk2"/>
              </a:solidFill>
              <a:highlight>
                <a:schemeClr val="lt1"/>
              </a:highlight>
              <a:latin typeface="Calibri"/>
              <a:ea typeface="Calibri"/>
              <a:cs typeface="Calibri"/>
              <a:sym typeface="Calibri"/>
            </a:endParaRPr>
          </a:p>
          <a:p>
            <a:pPr indent="-520700" lvl="0" marL="457200" rtl="0" algn="l">
              <a:lnSpc>
                <a:spcPct val="100000"/>
              </a:lnSpc>
              <a:spcBef>
                <a:spcPts val="0"/>
              </a:spcBef>
              <a:spcAft>
                <a:spcPts val="0"/>
              </a:spcAft>
              <a:buClr>
                <a:schemeClr val="dk2"/>
              </a:buClr>
              <a:buSzPts val="2400"/>
              <a:buFont typeface="Calibri"/>
              <a:buChar char="●"/>
            </a:pPr>
            <a:r>
              <a:rPr lang="en" sz="2400">
                <a:solidFill>
                  <a:schemeClr val="dk2"/>
                </a:solidFill>
                <a:highlight>
                  <a:schemeClr val="lt1"/>
                </a:highlight>
                <a:latin typeface="Calibri"/>
                <a:ea typeface="Calibri"/>
                <a:cs typeface="Calibri"/>
                <a:sym typeface="Calibri"/>
              </a:rPr>
              <a:t>Max Kade Foundation fellowships and travel grants in German Studies</a:t>
            </a:r>
            <a:endParaRPr sz="1700">
              <a:solidFill>
                <a:schemeClr val="dk2"/>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111c75ea9b1_0_170"/>
          <p:cNvSpPr txBox="1"/>
          <p:nvPr>
            <p:ph type="title"/>
          </p:nvPr>
        </p:nvSpPr>
        <p:spPr>
          <a:xfrm>
            <a:off x="457200" y="525956"/>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sz="3600"/>
              <a:t>Raising Your Profile With Foundations</a:t>
            </a:r>
            <a:r>
              <a:rPr lang="en" sz="4000">
                <a:solidFill>
                  <a:srgbClr val="E09E19"/>
                </a:solidFill>
              </a:rPr>
              <a:t>	</a:t>
            </a:r>
            <a:endParaRPr sz="4000">
              <a:solidFill>
                <a:srgbClr val="E09E19"/>
              </a:solidFill>
            </a:endParaRPr>
          </a:p>
        </p:txBody>
      </p:sp>
      <p:sp>
        <p:nvSpPr>
          <p:cNvPr id="85" name="Google Shape;85;g111c75ea9b1_0_170"/>
          <p:cNvSpPr txBox="1"/>
          <p:nvPr>
            <p:ph idx="1" type="body"/>
          </p:nvPr>
        </p:nvSpPr>
        <p:spPr>
          <a:xfrm>
            <a:off x="457200" y="1311775"/>
            <a:ext cx="8229600" cy="3889500"/>
          </a:xfrm>
          <a:prstGeom prst="rect">
            <a:avLst/>
          </a:prstGeom>
        </p:spPr>
        <p:txBody>
          <a:bodyPr anchorCtr="0" anchor="t" bIns="45700" lIns="91425" spcFirstLastPara="1" rIns="91425" wrap="square" tIns="45700">
            <a:noAutofit/>
          </a:bodyPr>
          <a:lstStyle/>
          <a:p>
            <a:pPr indent="-349250" lvl="0" marL="457200" rtl="0" algn="l">
              <a:lnSpc>
                <a:spcPct val="100000"/>
              </a:lnSpc>
              <a:spcBef>
                <a:spcPts val="0"/>
              </a:spcBef>
              <a:spcAft>
                <a:spcPts val="0"/>
              </a:spcAft>
              <a:buSzPts val="1900"/>
              <a:buFont typeface="Calibri"/>
              <a:buChar char="•"/>
            </a:pPr>
            <a:r>
              <a:rPr lang="en" sz="2300">
                <a:latin typeface="Calibri"/>
                <a:ea typeface="Calibri"/>
                <a:cs typeface="Calibri"/>
                <a:sym typeface="Calibri"/>
              </a:rPr>
              <a:t>Use and expand your network. Attend conferences/Symposiums/Workshops</a:t>
            </a:r>
            <a:endParaRPr sz="2300">
              <a:latin typeface="Calibri"/>
              <a:ea typeface="Calibri"/>
              <a:cs typeface="Calibri"/>
              <a:sym typeface="Calibri"/>
            </a:endParaRPr>
          </a:p>
          <a:p>
            <a:pPr indent="-349250" lvl="0" marL="457200" rtl="0" algn="l">
              <a:lnSpc>
                <a:spcPct val="100000"/>
              </a:lnSpc>
              <a:spcBef>
                <a:spcPts val="1000"/>
              </a:spcBef>
              <a:spcAft>
                <a:spcPts val="0"/>
              </a:spcAft>
              <a:buSzPts val="1900"/>
              <a:buFont typeface="Calibri"/>
              <a:buChar char="•"/>
            </a:pPr>
            <a:r>
              <a:rPr lang="en" sz="2300">
                <a:latin typeface="Calibri"/>
                <a:ea typeface="Calibri"/>
                <a:cs typeface="Calibri"/>
                <a:sym typeface="Calibri"/>
              </a:rPr>
              <a:t>Partnering with community-based organizations </a:t>
            </a:r>
            <a:endParaRPr sz="2300">
              <a:latin typeface="Calibri"/>
              <a:ea typeface="Calibri"/>
              <a:cs typeface="Calibri"/>
              <a:sym typeface="Calibri"/>
            </a:endParaRPr>
          </a:p>
          <a:p>
            <a:pPr indent="-374650" lvl="0" marL="457200" rtl="0" algn="l">
              <a:lnSpc>
                <a:spcPct val="100000"/>
              </a:lnSpc>
              <a:spcBef>
                <a:spcPts val="1000"/>
              </a:spcBef>
              <a:spcAft>
                <a:spcPts val="0"/>
              </a:spcAft>
              <a:buSzPts val="2300"/>
              <a:buFont typeface="Calibri"/>
              <a:buChar char="•"/>
            </a:pPr>
            <a:r>
              <a:rPr lang="en" sz="2300">
                <a:latin typeface="Calibri"/>
                <a:ea typeface="Calibri"/>
                <a:cs typeface="Calibri"/>
                <a:sym typeface="Calibri"/>
              </a:rPr>
              <a:t>Partnering with others on campus </a:t>
            </a:r>
            <a:endParaRPr sz="2300">
              <a:latin typeface="Calibri"/>
              <a:ea typeface="Calibri"/>
              <a:cs typeface="Calibri"/>
              <a:sym typeface="Calibri"/>
            </a:endParaRPr>
          </a:p>
          <a:p>
            <a:pPr indent="-349250" lvl="0" marL="457200" rtl="0" algn="l">
              <a:lnSpc>
                <a:spcPct val="100000"/>
              </a:lnSpc>
              <a:spcBef>
                <a:spcPts val="1000"/>
              </a:spcBef>
              <a:spcAft>
                <a:spcPts val="0"/>
              </a:spcAft>
              <a:buSzPts val="1900"/>
              <a:buFont typeface="Calibri"/>
              <a:buChar char="•"/>
            </a:pPr>
            <a:r>
              <a:rPr lang="en" sz="2300">
                <a:latin typeface="Calibri"/>
                <a:ea typeface="Calibri"/>
                <a:cs typeface="Calibri"/>
                <a:sym typeface="Calibri"/>
              </a:rPr>
              <a:t>Invite program staff to events as think partners and to raise awareness of your work</a:t>
            </a:r>
            <a:endParaRPr sz="2300">
              <a:latin typeface="Calibri"/>
              <a:ea typeface="Calibri"/>
              <a:cs typeface="Calibri"/>
              <a:sym typeface="Calibri"/>
            </a:endParaRPr>
          </a:p>
          <a:p>
            <a:pPr indent="-349250" lvl="0" marL="457200" rtl="0" algn="l">
              <a:lnSpc>
                <a:spcPct val="100000"/>
              </a:lnSpc>
              <a:spcBef>
                <a:spcPts val="1000"/>
              </a:spcBef>
              <a:spcAft>
                <a:spcPts val="0"/>
              </a:spcAft>
              <a:buSzPts val="1900"/>
              <a:buFont typeface="Calibri"/>
              <a:buChar char="•"/>
            </a:pPr>
            <a:r>
              <a:rPr lang="en" sz="2300">
                <a:latin typeface="Calibri"/>
                <a:ea typeface="Calibri"/>
                <a:cs typeface="Calibri"/>
                <a:sym typeface="Calibri"/>
              </a:rPr>
              <a:t>Some foundations are OK with cold introductions via email, but this isn’t ideal</a:t>
            </a:r>
            <a:endParaRPr sz="2300">
              <a:latin typeface="Calibri"/>
              <a:ea typeface="Calibri"/>
              <a:cs typeface="Calibri"/>
              <a:sym typeface="Calibri"/>
            </a:endParaRPr>
          </a:p>
          <a:p>
            <a:pPr indent="-349250" lvl="0" marL="457200" rtl="0" algn="l">
              <a:lnSpc>
                <a:spcPct val="100000"/>
              </a:lnSpc>
              <a:spcBef>
                <a:spcPts val="1000"/>
              </a:spcBef>
              <a:spcAft>
                <a:spcPts val="0"/>
              </a:spcAft>
              <a:buSzPts val="1900"/>
              <a:buFont typeface="Calibri"/>
              <a:buChar char="•"/>
            </a:pPr>
            <a:r>
              <a:rPr lang="en" sz="2300">
                <a:latin typeface="Calibri"/>
                <a:ea typeface="Calibri"/>
                <a:cs typeface="Calibri"/>
                <a:sym typeface="Calibri"/>
              </a:rPr>
              <a:t>When it makes sense, Requests for Proposals (RFP’s)!</a:t>
            </a:r>
            <a:endParaRPr sz="2300">
              <a:latin typeface="Calibri"/>
              <a:ea typeface="Calibri"/>
              <a:cs typeface="Calibri"/>
              <a:sym typeface="Calibri"/>
            </a:endParaRPr>
          </a:p>
          <a:p>
            <a:pPr indent="0" lvl="0" marL="457200" rtl="0" algn="l">
              <a:spcBef>
                <a:spcPts val="10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11c75ea9b1_0_89"/>
          <p:cNvSpPr txBox="1"/>
          <p:nvPr>
            <p:ph type="title"/>
          </p:nvPr>
        </p:nvSpPr>
        <p:spPr>
          <a:xfrm>
            <a:off x="457150" y="203055"/>
            <a:ext cx="7766100" cy="1150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28220"/>
              </a:buClr>
              <a:buSzPts val="3780"/>
              <a:buFont typeface="Georgia"/>
              <a:buNone/>
            </a:pPr>
            <a:r>
              <a:rPr lang="en" sz="3280"/>
              <a:t>What do you propose?</a:t>
            </a:r>
            <a:endParaRPr sz="3280"/>
          </a:p>
        </p:txBody>
      </p:sp>
      <p:sp>
        <p:nvSpPr>
          <p:cNvPr id="92" name="Google Shape;92;g111c75ea9b1_0_89"/>
          <p:cNvSpPr txBox="1"/>
          <p:nvPr>
            <p:ph idx="1" type="body"/>
          </p:nvPr>
        </p:nvSpPr>
        <p:spPr>
          <a:xfrm>
            <a:off x="469900" y="1067800"/>
            <a:ext cx="7740600" cy="4241100"/>
          </a:xfrm>
          <a:prstGeom prst="rect">
            <a:avLst/>
          </a:prstGeom>
          <a:noFill/>
          <a:ln>
            <a:noFill/>
          </a:ln>
        </p:spPr>
        <p:txBody>
          <a:bodyPr anchorCtr="0" anchor="t" bIns="45700" lIns="91425" spcFirstLastPara="1" rIns="91425" wrap="square" tIns="45700">
            <a:normAutofit fontScale="55000" lnSpcReduction="10000"/>
          </a:bodyPr>
          <a:lstStyle/>
          <a:p>
            <a:pPr indent="0" lvl="0" marL="0" rtl="0" algn="l">
              <a:lnSpc>
                <a:spcPct val="100000"/>
              </a:lnSpc>
              <a:spcBef>
                <a:spcPts val="440"/>
              </a:spcBef>
              <a:spcAft>
                <a:spcPts val="0"/>
              </a:spcAft>
              <a:buNone/>
            </a:pPr>
            <a:r>
              <a:t/>
            </a:r>
            <a:endParaRPr>
              <a:latin typeface="Arial"/>
              <a:ea typeface="Arial"/>
              <a:cs typeface="Arial"/>
              <a:sym typeface="Arial"/>
            </a:endParaRPr>
          </a:p>
          <a:p>
            <a:pPr indent="0" lvl="0" marL="0" rtl="0" algn="l">
              <a:lnSpc>
                <a:spcPct val="115000"/>
              </a:lnSpc>
              <a:spcBef>
                <a:spcPts val="440"/>
              </a:spcBef>
              <a:spcAft>
                <a:spcPts val="0"/>
              </a:spcAft>
              <a:buNone/>
            </a:pPr>
            <a:r>
              <a:rPr lang="en" sz="3601">
                <a:latin typeface="Calibri"/>
                <a:ea typeface="Calibri"/>
                <a:cs typeface="Calibri"/>
                <a:sym typeface="Calibri"/>
              </a:rPr>
              <a:t>Questions to consider:</a:t>
            </a:r>
            <a:endParaRPr sz="3601">
              <a:latin typeface="Calibri"/>
              <a:ea typeface="Calibri"/>
              <a:cs typeface="Calibri"/>
              <a:sym typeface="Calibri"/>
            </a:endParaRPr>
          </a:p>
          <a:p>
            <a:pPr indent="0" lvl="0" marL="0" rtl="0" algn="l">
              <a:lnSpc>
                <a:spcPct val="115000"/>
              </a:lnSpc>
              <a:spcBef>
                <a:spcPts val="440"/>
              </a:spcBef>
              <a:spcAft>
                <a:spcPts val="0"/>
              </a:spcAft>
              <a:buNone/>
            </a:pPr>
            <a:r>
              <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What are you trying to do? State your objectives using no jargon.</a:t>
            </a:r>
            <a:endParaRPr sz="3783">
              <a:latin typeface="Calibri"/>
              <a:ea typeface="Calibri"/>
              <a:cs typeface="Calibri"/>
              <a:sym typeface="Calibri"/>
            </a:endParaRPr>
          </a:p>
          <a:p>
            <a:pPr indent="-366394" lvl="0" marL="457200" rtl="0" algn="l">
              <a:spcBef>
                <a:spcPts val="0"/>
              </a:spcBef>
              <a:spcAft>
                <a:spcPts val="0"/>
              </a:spcAft>
              <a:buClr>
                <a:schemeClr val="dk1"/>
              </a:buClr>
              <a:buSzPct val="104273"/>
              <a:buFont typeface="Calibri"/>
              <a:buChar char="•"/>
            </a:pPr>
            <a:r>
              <a:rPr lang="en" sz="3783">
                <a:latin typeface="Calibri"/>
                <a:ea typeface="Calibri"/>
                <a:cs typeface="Calibri"/>
                <a:sym typeface="Calibri"/>
              </a:rPr>
              <a:t>Are you addressing a problem in the field? (e.g. gaps in study, underrepresented perspectives)</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What are the outcomes/deliverables? (E.g. publication, seminar, series of outreach events)</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If you are successful, what difference will your work make?</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How much will it cost?</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How long will it take?</a:t>
            </a:r>
            <a:endParaRPr sz="3783">
              <a:latin typeface="Calibri"/>
              <a:ea typeface="Calibri"/>
              <a:cs typeface="Calibri"/>
              <a:sym typeface="Calibri"/>
            </a:endParaRPr>
          </a:p>
          <a:p>
            <a:pPr indent="-360747" lvl="0" marL="457200" rtl="0" algn="l">
              <a:lnSpc>
                <a:spcPct val="115000"/>
              </a:lnSpc>
              <a:spcBef>
                <a:spcPts val="0"/>
              </a:spcBef>
              <a:spcAft>
                <a:spcPts val="0"/>
              </a:spcAft>
              <a:buSzPct val="100000"/>
              <a:buFont typeface="Calibri"/>
              <a:buChar char="•"/>
            </a:pPr>
            <a:r>
              <a:rPr lang="en" sz="3783">
                <a:latin typeface="Calibri"/>
                <a:ea typeface="Calibri"/>
                <a:cs typeface="Calibri"/>
                <a:sym typeface="Calibri"/>
              </a:rPr>
              <a:t>How will you know if it is successful?</a:t>
            </a:r>
            <a:endParaRPr sz="3783">
              <a:latin typeface="Calibri"/>
              <a:ea typeface="Calibri"/>
              <a:cs typeface="Calibri"/>
              <a:sym typeface="Calibri"/>
            </a:endParaRPr>
          </a:p>
          <a:p>
            <a:pPr indent="0" lvl="0" marL="0" rtl="0" algn="l">
              <a:lnSpc>
                <a:spcPct val="100000"/>
              </a:lnSpc>
              <a:spcBef>
                <a:spcPts val="44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Sylvia Bierhuis</dc:creator>
</cp:coreProperties>
</file>