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Lst>
  <p:notesMasterIdLst>
    <p:notesMasterId r:id="rId27"/>
  </p:notesMasterIdLst>
  <p:sldIdLst>
    <p:sldId id="256" r:id="rId2"/>
    <p:sldId id="271" r:id="rId3"/>
    <p:sldId id="268" r:id="rId4"/>
    <p:sldId id="257" r:id="rId5"/>
    <p:sldId id="272" r:id="rId6"/>
    <p:sldId id="273" r:id="rId7"/>
    <p:sldId id="263" r:id="rId8"/>
    <p:sldId id="260" r:id="rId9"/>
    <p:sldId id="264" r:id="rId10"/>
    <p:sldId id="259" r:id="rId11"/>
    <p:sldId id="258" r:id="rId12"/>
    <p:sldId id="280" r:id="rId13"/>
    <p:sldId id="274" r:id="rId14"/>
    <p:sldId id="283" r:id="rId15"/>
    <p:sldId id="275" r:id="rId16"/>
    <p:sldId id="276" r:id="rId17"/>
    <p:sldId id="266" r:id="rId18"/>
    <p:sldId id="281" r:id="rId19"/>
    <p:sldId id="265" r:id="rId20"/>
    <p:sldId id="278" r:id="rId21"/>
    <p:sldId id="279" r:id="rId22"/>
    <p:sldId id="261" r:id="rId23"/>
    <p:sldId id="262" r:id="rId24"/>
    <p:sldId id="277" r:id="rId25"/>
    <p:sldId id="267" r:id="rId26"/>
  </p:sldIdLst>
  <p:sldSz cx="9144000" cy="6858000" type="screen4x3"/>
  <p:notesSz cx="6858000" cy="9144000"/>
  <p:embeddedFontLst>
    <p:embeddedFont>
      <p:font typeface="Georgia" panose="02040502050405020303" pitchFamily="18" charset="0"/>
      <p:regular r:id="rId28"/>
      <p:bold r:id="rId29"/>
      <p:italic r:id="rId30"/>
      <p:boldItalic r:id="rId31"/>
    </p:embeddedFont>
    <p:embeddedFont>
      <p:font typeface="Merriweather Sans" pitchFamily="2" charset="77"/>
      <p:regular r:id="rId32"/>
      <p:bold r:id="rId33"/>
      <p:italic r:id="rId34"/>
      <p:boldItalic r:id="rId3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60">
          <p15:clr>
            <a:srgbClr val="A4A3A4"/>
          </p15:clr>
        </p15:guide>
        <p15:guide id="2" pos="5759">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6" roundtripDataSignature="AMtx7mgVFSUJcf05RBdQFKMGw+InJiy4Y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8220"/>
    <a:srgbClr val="003161"/>
    <a:srgbClr val="7585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3"/>
    <p:restoredTop sz="62254"/>
  </p:normalViewPr>
  <p:slideViewPr>
    <p:cSldViewPr snapToGrid="0">
      <p:cViewPr varScale="1">
        <p:scale>
          <a:sx n="70" d="100"/>
          <a:sy n="70" d="100"/>
        </p:scale>
        <p:origin x="2080" y="176"/>
      </p:cViewPr>
      <p:guideLst>
        <p:guide orient="horz" pos="360"/>
        <p:guide pos="575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6.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5.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36"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3.fntdata"/><Relationship Id="rId35" Type="http://schemas.openxmlformats.org/officeDocument/2006/relationships/font" Target="fonts/font8.fntdata"/><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 name="Google Shape;39;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0" name="Google Shape;40;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8" name="Google Shape;68;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r>
              <a:rPr lang="en-US" sz="1200" b="0" i="0" dirty="0">
                <a:solidFill>
                  <a:schemeClr val="dk1"/>
                </a:solidFill>
                <a:latin typeface="Arial"/>
                <a:ea typeface="Arial"/>
                <a:cs typeface="Arial"/>
                <a:sym typeface="Arial"/>
              </a:rPr>
              <a:t>George H. </a:t>
            </a:r>
            <a:r>
              <a:rPr lang="en-US" sz="1200" b="0" i="0" dirty="0" err="1">
                <a:solidFill>
                  <a:schemeClr val="dk1"/>
                </a:solidFill>
                <a:latin typeface="Arial"/>
                <a:ea typeface="Arial"/>
                <a:cs typeface="Arial"/>
                <a:sym typeface="Arial"/>
              </a:rPr>
              <a:t>Heilmeier</a:t>
            </a:r>
            <a:r>
              <a:rPr lang="en-US" sz="1200" b="0" i="0" dirty="0">
                <a:solidFill>
                  <a:schemeClr val="dk1"/>
                </a:solidFill>
                <a:latin typeface="Arial"/>
                <a:ea typeface="Arial"/>
                <a:cs typeface="Arial"/>
                <a:sym typeface="Arial"/>
              </a:rPr>
              <a:t> was a DARPA director in the 1970s. He crafted a set of questions known as the "</a:t>
            </a:r>
            <a:r>
              <a:rPr lang="en-US" sz="1200" b="0" i="0" dirty="0" err="1">
                <a:solidFill>
                  <a:schemeClr val="dk1"/>
                </a:solidFill>
                <a:latin typeface="Arial"/>
                <a:ea typeface="Arial"/>
                <a:cs typeface="Arial"/>
                <a:sym typeface="Arial"/>
              </a:rPr>
              <a:t>Heilmeier</a:t>
            </a:r>
            <a:r>
              <a:rPr lang="en-US" sz="1200" b="0" i="0" dirty="0">
                <a:solidFill>
                  <a:schemeClr val="dk1"/>
                </a:solidFill>
                <a:latin typeface="Arial"/>
                <a:ea typeface="Arial"/>
                <a:cs typeface="Arial"/>
                <a:sym typeface="Arial"/>
              </a:rPr>
              <a:t> Catechism" that the agency uses to evaluate proposed research programs to this day.</a:t>
            </a:r>
            <a:endParaRPr dirty="0"/>
          </a:p>
          <a:p>
            <a:pPr marL="0" lvl="0" indent="0" algn="l" rtl="0">
              <a:spcBef>
                <a:spcPts val="0"/>
              </a:spcBef>
              <a:spcAft>
                <a:spcPts val="0"/>
              </a:spcAft>
              <a:buClr>
                <a:schemeClr val="dk1"/>
              </a:buClr>
              <a:buSzPts val="1200"/>
              <a:buFont typeface="Arial"/>
              <a:buNone/>
            </a:pPr>
            <a:endParaRPr sz="1200" b="0" i="0" dirty="0">
              <a:solidFill>
                <a:schemeClr val="dk1"/>
              </a:solidFill>
              <a:latin typeface="Arial"/>
              <a:ea typeface="Arial"/>
              <a:cs typeface="Arial"/>
              <a:sym typeface="Arial"/>
            </a:endParaRPr>
          </a:p>
          <a:p>
            <a:pPr marL="0" lvl="0" indent="0" algn="l" rtl="0">
              <a:spcBef>
                <a:spcPts val="0"/>
              </a:spcBef>
              <a:spcAft>
                <a:spcPts val="0"/>
              </a:spcAft>
              <a:buClr>
                <a:schemeClr val="dk1"/>
              </a:buClr>
              <a:buSzPts val="1200"/>
              <a:buFont typeface="Arial"/>
              <a:buNone/>
            </a:pPr>
            <a:endParaRPr sz="1200" b="0" i="0" dirty="0">
              <a:solidFill>
                <a:schemeClr val="dk1"/>
              </a:solidFill>
              <a:latin typeface="Arial"/>
              <a:ea typeface="Arial"/>
              <a:cs typeface="Arial"/>
              <a:sym typeface="Arial"/>
            </a:endParaRPr>
          </a:p>
          <a:p>
            <a:pPr marL="0" lvl="0" indent="0" algn="l" rtl="0">
              <a:spcBef>
                <a:spcPts val="0"/>
              </a:spcBef>
              <a:spcAft>
                <a:spcPts val="0"/>
              </a:spcAft>
              <a:buClr>
                <a:schemeClr val="dk1"/>
              </a:buClr>
              <a:buSzPts val="1200"/>
              <a:buFont typeface="Arial"/>
              <a:buNone/>
            </a:pPr>
            <a:r>
              <a:rPr lang="en-US" sz="1200" b="0" i="0" dirty="0">
                <a:solidFill>
                  <a:schemeClr val="dk1"/>
                </a:solidFill>
                <a:latin typeface="Arial"/>
                <a:ea typeface="Arial"/>
                <a:cs typeface="Arial"/>
                <a:sym typeface="Arial"/>
              </a:rPr>
              <a:t>I include these questions here because I think they are equally relevant to foundation proposals and are a great tool for developing concept papers. </a:t>
            </a:r>
            <a:endParaRPr dirty="0"/>
          </a:p>
          <a:p>
            <a:pPr marL="0" lvl="0" indent="0" algn="l" rtl="0">
              <a:spcBef>
                <a:spcPts val="0"/>
              </a:spcBef>
              <a:spcAft>
                <a:spcPts val="0"/>
              </a:spcAft>
              <a:buClr>
                <a:schemeClr val="dk1"/>
              </a:buClr>
              <a:buSzPts val="1200"/>
              <a:buFont typeface="Arial"/>
              <a:buNone/>
            </a:pPr>
            <a:endParaRPr sz="1200" b="0" i="0" dirty="0">
              <a:solidFill>
                <a:schemeClr val="dk1"/>
              </a:solidFill>
              <a:latin typeface="Arial"/>
              <a:ea typeface="Arial"/>
              <a:cs typeface="Arial"/>
              <a:sym typeface="Arial"/>
            </a:endParaRPr>
          </a:p>
          <a:p>
            <a:pPr marL="0" lvl="0" indent="0" algn="l" rtl="0">
              <a:spcBef>
                <a:spcPts val="0"/>
              </a:spcBef>
              <a:spcAft>
                <a:spcPts val="0"/>
              </a:spcAft>
              <a:buClr>
                <a:schemeClr val="dk1"/>
              </a:buClr>
              <a:buSzPts val="1200"/>
              <a:buFont typeface="Arial"/>
              <a:buNone/>
            </a:pPr>
            <a:r>
              <a:rPr lang="en-US" sz="1200" b="0" i="0" dirty="0">
                <a:solidFill>
                  <a:schemeClr val="dk1"/>
                </a:solidFill>
                <a:latin typeface="Arial"/>
                <a:ea typeface="Arial"/>
                <a:cs typeface="Arial"/>
                <a:sym typeface="Arial"/>
              </a:rPr>
              <a:t>Further, I consider these questions fundamental to proposal development generally because, as we will see, these same questions appear over and over in proposals, albeit in different forms. So, we can consider them as comprising the basic elements of research proposal writing: overview, problem statement, innovation, </a:t>
            </a:r>
            <a:endParaRPr dirty="0"/>
          </a:p>
          <a:p>
            <a:pPr marL="0" lvl="0" indent="0" algn="l" rtl="0">
              <a:spcBef>
                <a:spcPts val="0"/>
              </a:spcBef>
              <a:spcAft>
                <a:spcPts val="0"/>
              </a:spcAft>
              <a:buClr>
                <a:schemeClr val="dk1"/>
              </a:buClr>
              <a:buSzPts val="1200"/>
              <a:buFont typeface="Arial"/>
              <a:buNone/>
            </a:pPr>
            <a:endParaRPr sz="1200" b="0" i="0" dirty="0">
              <a:solidFill>
                <a:schemeClr val="dk1"/>
              </a:solidFill>
              <a:latin typeface="Arial"/>
              <a:ea typeface="Arial"/>
              <a:cs typeface="Arial"/>
              <a:sym typeface="Arial"/>
            </a:endParaRPr>
          </a:p>
          <a:p>
            <a:pPr marL="0" lvl="0" indent="0" algn="l" rtl="0">
              <a:spcBef>
                <a:spcPts val="0"/>
              </a:spcBef>
              <a:spcAft>
                <a:spcPts val="0"/>
              </a:spcAft>
              <a:buClr>
                <a:schemeClr val="dk1"/>
              </a:buClr>
              <a:buSzPts val="1200"/>
              <a:buFont typeface="Arial"/>
              <a:buNone/>
            </a:pPr>
            <a:r>
              <a:rPr lang="en-US" sz="1200" b="0" i="0" dirty="0">
                <a:solidFill>
                  <a:schemeClr val="dk1"/>
                </a:solidFill>
                <a:latin typeface="Arial"/>
                <a:ea typeface="Arial"/>
                <a:cs typeface="Arial"/>
                <a:sym typeface="Arial"/>
              </a:rPr>
              <a:t>First, what are your trying to do? I also personally like to combine I and IV so for me, the catechism is slightly out of order. I think it’s impactful to  Notice how number 1 is emphatic about being able to state your objectives using no jargon? A clear reference to tight writing. Anyone should be able to immediately grasp what it is you are proposing to do.  </a:t>
            </a:r>
            <a:endParaRPr dirty="0"/>
          </a:p>
          <a:p>
            <a:pPr marL="0" lvl="0" indent="0" algn="l" rtl="0">
              <a:spcBef>
                <a:spcPts val="0"/>
              </a:spcBef>
              <a:spcAft>
                <a:spcPts val="0"/>
              </a:spcAft>
              <a:buClr>
                <a:schemeClr val="dk1"/>
              </a:buClr>
              <a:buSzPts val="1200"/>
              <a:buFont typeface="Arial"/>
              <a:buNone/>
            </a:pPr>
            <a:endParaRPr sz="1200" b="0" i="0" dirty="0">
              <a:solidFill>
                <a:schemeClr val="dk1"/>
              </a:solidFill>
              <a:latin typeface="Arial"/>
              <a:ea typeface="Arial"/>
              <a:cs typeface="Arial"/>
              <a:sym typeface="Arial"/>
            </a:endParaRPr>
          </a:p>
          <a:p>
            <a:pPr marL="0" lvl="0" indent="0" algn="l" rtl="0">
              <a:spcBef>
                <a:spcPts val="0"/>
              </a:spcBef>
              <a:spcAft>
                <a:spcPts val="0"/>
              </a:spcAft>
              <a:buClr>
                <a:schemeClr val="dk1"/>
              </a:buClr>
              <a:buSzPts val="1200"/>
              <a:buFont typeface="Arial"/>
              <a:buNone/>
            </a:pPr>
            <a:r>
              <a:rPr lang="en-US" sz="1200" b="0" i="0" dirty="0">
                <a:solidFill>
                  <a:schemeClr val="dk1"/>
                </a:solidFill>
                <a:latin typeface="Arial"/>
                <a:ea typeface="Arial"/>
                <a:cs typeface="Arial"/>
                <a:sym typeface="Arial"/>
              </a:rPr>
              <a:t>2 and 3 speak to the innovation in your idea, as well as risk mitigation. This element is especially crucial to winning foundation support. Generally, STEM foundations play a niche role, providing material support to projects that would otherwise fall outside the scope of highly risk-averse federal funding agencies. This</a:t>
            </a:r>
            <a:endParaRPr dirty="0"/>
          </a:p>
        </p:txBody>
      </p:sp>
      <p:sp>
        <p:nvSpPr>
          <p:cNvPr id="69" name="Google Shape;69;p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 name="Google Shape;61;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br>
              <a:rPr lang="en-US" sz="1200" dirty="0">
                <a:solidFill>
                  <a:schemeClr val="dk1"/>
                </a:solidFill>
                <a:latin typeface="Arial"/>
                <a:ea typeface="Arial"/>
                <a:cs typeface="Arial"/>
                <a:sym typeface="Arial"/>
              </a:rPr>
            </a:br>
            <a:endParaRPr sz="1200" dirty="0">
              <a:solidFill>
                <a:schemeClr val="dk1"/>
              </a:solidFill>
              <a:latin typeface="Arial"/>
              <a:ea typeface="Arial"/>
              <a:cs typeface="Arial"/>
              <a:sym typeface="Arial"/>
            </a:endParaRPr>
          </a:p>
          <a:p>
            <a:pPr marL="0" lvl="0" indent="0" algn="l" rtl="0">
              <a:spcBef>
                <a:spcPts val="0"/>
              </a:spcBef>
              <a:spcAft>
                <a:spcPts val="0"/>
              </a:spcAft>
              <a:buClr>
                <a:schemeClr val="dk1"/>
              </a:buClr>
              <a:buSzPts val="1200"/>
              <a:buFont typeface="Arial"/>
              <a:buNone/>
            </a:pPr>
            <a:endParaRPr dirty="0"/>
          </a:p>
        </p:txBody>
      </p:sp>
      <p:sp>
        <p:nvSpPr>
          <p:cNvPr id="62" name="Google Shape;62;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 name="Google Shape;61;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228600" lvl="0" indent="-228600" algn="l" rtl="0">
              <a:spcBef>
                <a:spcPts val="0"/>
              </a:spcBef>
              <a:spcAft>
                <a:spcPts val="0"/>
              </a:spcAft>
              <a:buClr>
                <a:schemeClr val="dk1"/>
              </a:buClr>
              <a:buSzPts val="1200"/>
              <a:buFont typeface="Arial"/>
              <a:buAutoNum type="arabicPeriod"/>
            </a:pPr>
            <a:r>
              <a:rPr lang="en-US" sz="1200" b="1" dirty="0">
                <a:solidFill>
                  <a:schemeClr val="dk1"/>
                </a:solidFill>
                <a:latin typeface="Arial"/>
                <a:ea typeface="Arial"/>
                <a:cs typeface="Arial"/>
                <a:sym typeface="Arial"/>
              </a:rPr>
              <a:t>Abstract: </a:t>
            </a:r>
            <a:r>
              <a:rPr lang="en-US" sz="1200" dirty="0">
                <a:solidFill>
                  <a:schemeClr val="dk1"/>
                </a:solidFill>
                <a:latin typeface="Arial"/>
                <a:ea typeface="Arial"/>
                <a:cs typeface="Arial"/>
                <a:sym typeface="Arial"/>
              </a:rPr>
              <a:t>Provide an executive summary of the project for a well-educated lay audience. Include overall goal, methodology and significance.</a:t>
            </a:r>
            <a:endParaRPr dirty="0"/>
          </a:p>
          <a:p>
            <a:pPr marL="228600" lvl="0" indent="-228600" algn="l" rtl="0">
              <a:spcBef>
                <a:spcPts val="0"/>
              </a:spcBef>
              <a:spcAft>
                <a:spcPts val="0"/>
              </a:spcAft>
              <a:buClr>
                <a:schemeClr val="dk1"/>
              </a:buClr>
              <a:buSzPts val="1200"/>
              <a:buFont typeface="Arial"/>
              <a:buAutoNum type="arabicPeriod"/>
            </a:pPr>
            <a:r>
              <a:rPr lang="en-US" sz="1200" b="1" dirty="0">
                <a:solidFill>
                  <a:schemeClr val="dk1"/>
                </a:solidFill>
                <a:latin typeface="Arial"/>
                <a:ea typeface="Arial"/>
                <a:cs typeface="Arial"/>
                <a:sym typeface="Arial"/>
              </a:rPr>
              <a:t>Unique Aspects: </a:t>
            </a:r>
            <a:r>
              <a:rPr lang="en-US" sz="1200" dirty="0">
                <a:solidFill>
                  <a:schemeClr val="dk1"/>
                </a:solidFill>
                <a:latin typeface="Arial"/>
                <a:ea typeface="Arial"/>
                <a:cs typeface="Arial"/>
                <a:sym typeface="Arial"/>
              </a:rPr>
              <a:t>Describe unique or distinctive aspects of the project.</a:t>
            </a:r>
            <a:endParaRPr dirty="0"/>
          </a:p>
          <a:p>
            <a:pPr marL="228600" lvl="0" indent="-228600" algn="l" rtl="0">
              <a:spcBef>
                <a:spcPts val="0"/>
              </a:spcBef>
              <a:spcAft>
                <a:spcPts val="0"/>
              </a:spcAft>
              <a:buClr>
                <a:schemeClr val="dk1"/>
              </a:buClr>
              <a:buSzPts val="1200"/>
              <a:buFont typeface="Arial"/>
              <a:buAutoNum type="arabicPeriod"/>
            </a:pPr>
            <a:r>
              <a:rPr lang="en-US" sz="1200" b="1" dirty="0">
                <a:solidFill>
                  <a:schemeClr val="dk1"/>
                </a:solidFill>
                <a:latin typeface="Arial"/>
                <a:ea typeface="Arial"/>
                <a:cs typeface="Arial"/>
                <a:sym typeface="Arial"/>
              </a:rPr>
              <a:t>Key Personnel: </a:t>
            </a:r>
            <a:r>
              <a:rPr lang="en-US" sz="1200" dirty="0">
                <a:solidFill>
                  <a:schemeClr val="dk1"/>
                </a:solidFill>
                <a:latin typeface="Arial"/>
                <a:ea typeface="Arial"/>
                <a:cs typeface="Arial"/>
                <a:sym typeface="Arial"/>
              </a:rPr>
              <a:t>Name the key personnel and describe their expertise, role in this project and any collaborations/partnerships.</a:t>
            </a:r>
            <a:endParaRPr dirty="0"/>
          </a:p>
          <a:p>
            <a:pPr marL="228600" lvl="0" indent="-228600" algn="l" rtl="0">
              <a:spcBef>
                <a:spcPts val="0"/>
              </a:spcBef>
              <a:spcAft>
                <a:spcPts val="0"/>
              </a:spcAft>
              <a:buClr>
                <a:schemeClr val="dk1"/>
              </a:buClr>
              <a:buSzPts val="1200"/>
              <a:buFont typeface="Arial"/>
              <a:buAutoNum type="arabicPeriod"/>
            </a:pPr>
            <a:r>
              <a:rPr lang="en-US" sz="1200" b="1" dirty="0">
                <a:solidFill>
                  <a:schemeClr val="dk1"/>
                </a:solidFill>
                <a:latin typeface="Arial"/>
                <a:ea typeface="Arial"/>
                <a:cs typeface="Arial"/>
                <a:sym typeface="Arial"/>
              </a:rPr>
              <a:t>Budget: </a:t>
            </a:r>
            <a:r>
              <a:rPr lang="en-US" sz="1200" dirty="0">
                <a:solidFill>
                  <a:schemeClr val="dk1"/>
                </a:solidFill>
                <a:latin typeface="Arial"/>
                <a:ea typeface="Arial"/>
                <a:cs typeface="Arial"/>
                <a:sym typeface="Arial"/>
              </a:rPr>
              <a:t>State the project’s total cost, amount requested from the W. M. Keck Foundation and the amount of institutional support. Describe how funds requested from the W. M. </a:t>
            </a:r>
            <a:r>
              <a:rPr lang="en-US" sz="1200" dirty="0" err="1">
                <a:solidFill>
                  <a:schemeClr val="dk1"/>
                </a:solidFill>
                <a:latin typeface="Arial"/>
                <a:ea typeface="Arial"/>
                <a:cs typeface="Arial"/>
                <a:sym typeface="Arial"/>
              </a:rPr>
              <a:t>KeckFoundation</a:t>
            </a:r>
            <a:r>
              <a:rPr lang="en-US" sz="1200" dirty="0">
                <a:solidFill>
                  <a:schemeClr val="dk1"/>
                </a:solidFill>
                <a:latin typeface="Arial"/>
                <a:ea typeface="Arial"/>
                <a:cs typeface="Arial"/>
                <a:sym typeface="Arial"/>
              </a:rPr>
              <a:t> will be allocated among capital, personnel, equipment and other.</a:t>
            </a:r>
            <a:endParaRPr dirty="0"/>
          </a:p>
          <a:p>
            <a:pPr marL="228600" lvl="0" indent="-228600" algn="l" rtl="0">
              <a:spcBef>
                <a:spcPts val="0"/>
              </a:spcBef>
              <a:spcAft>
                <a:spcPts val="0"/>
              </a:spcAft>
              <a:buClr>
                <a:schemeClr val="dk1"/>
              </a:buClr>
              <a:buSzPts val="1200"/>
              <a:buFont typeface="Arial"/>
              <a:buAutoNum type="arabicPeriod"/>
            </a:pPr>
            <a:r>
              <a:rPr lang="en-US" sz="1200" b="1" dirty="0">
                <a:solidFill>
                  <a:schemeClr val="dk1"/>
                </a:solidFill>
                <a:latin typeface="Arial"/>
                <a:ea typeface="Arial"/>
                <a:cs typeface="Arial"/>
                <a:sym typeface="Arial"/>
              </a:rPr>
              <a:t>Justification for W. M. Keck Foundation support: </a:t>
            </a:r>
            <a:r>
              <a:rPr lang="en-US" sz="1200" dirty="0">
                <a:solidFill>
                  <a:schemeClr val="dk1"/>
                </a:solidFill>
                <a:latin typeface="Arial"/>
                <a:ea typeface="Arial"/>
                <a:cs typeface="Arial"/>
                <a:sym typeface="Arial"/>
              </a:rPr>
              <a:t>Explain why support from the W. M. Keck Foundation is essential for this project. If this or a related project has been </a:t>
            </a:r>
            <a:r>
              <a:rPr lang="en-US" sz="1200" dirty="0" err="1">
                <a:solidFill>
                  <a:schemeClr val="dk1"/>
                </a:solidFill>
                <a:latin typeface="Arial"/>
                <a:ea typeface="Arial"/>
                <a:cs typeface="Arial"/>
                <a:sym typeface="Arial"/>
              </a:rPr>
              <a:t>declined,indicate</a:t>
            </a:r>
            <a:r>
              <a:rPr lang="en-US" sz="1200" dirty="0">
                <a:solidFill>
                  <a:schemeClr val="dk1"/>
                </a:solidFill>
                <a:latin typeface="Arial"/>
                <a:ea typeface="Arial"/>
                <a:cs typeface="Arial"/>
                <a:sym typeface="Arial"/>
              </a:rPr>
              <a:t> sources approached and rationale for the decline.</a:t>
            </a:r>
            <a:endParaRPr dirty="0"/>
          </a:p>
          <a:p>
            <a:pPr marL="0" lvl="0" indent="0" algn="l" rtl="0">
              <a:spcBef>
                <a:spcPts val="0"/>
              </a:spcBef>
              <a:spcAft>
                <a:spcPts val="0"/>
              </a:spcAft>
              <a:buNone/>
            </a:pPr>
            <a:br>
              <a:rPr lang="en-US" sz="1200" dirty="0">
                <a:solidFill>
                  <a:schemeClr val="dk1"/>
                </a:solidFill>
                <a:latin typeface="Arial"/>
                <a:ea typeface="Arial"/>
                <a:cs typeface="Arial"/>
                <a:sym typeface="Arial"/>
              </a:rPr>
            </a:br>
            <a:endParaRPr sz="1200" dirty="0">
              <a:solidFill>
                <a:schemeClr val="dk1"/>
              </a:solidFill>
              <a:latin typeface="Arial"/>
              <a:ea typeface="Arial"/>
              <a:cs typeface="Arial"/>
              <a:sym typeface="Arial"/>
            </a:endParaRPr>
          </a:p>
          <a:p>
            <a:pPr marL="0" lvl="0" indent="0" algn="l" rtl="0">
              <a:spcBef>
                <a:spcPts val="0"/>
              </a:spcBef>
              <a:spcAft>
                <a:spcPts val="0"/>
              </a:spcAft>
              <a:buClr>
                <a:schemeClr val="dk1"/>
              </a:buClr>
              <a:buSzPts val="1200"/>
              <a:buFont typeface="Arial"/>
              <a:buNone/>
            </a:pPr>
            <a:endParaRPr dirty="0"/>
          </a:p>
        </p:txBody>
      </p:sp>
      <p:sp>
        <p:nvSpPr>
          <p:cNvPr id="62" name="Google Shape;62;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extLst>
      <p:ext uri="{BB962C8B-B14F-4D97-AF65-F5344CB8AC3E}">
        <p14:creationId xmlns:p14="http://schemas.microsoft.com/office/powerpoint/2010/main" val="8116731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 name="Google Shape;61;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228600" lvl="0" indent="-228600" algn="l" rtl="0">
              <a:spcBef>
                <a:spcPts val="0"/>
              </a:spcBef>
              <a:spcAft>
                <a:spcPts val="0"/>
              </a:spcAft>
              <a:buClr>
                <a:schemeClr val="dk1"/>
              </a:buClr>
              <a:buSzPts val="1200"/>
              <a:buFont typeface="Arial"/>
              <a:buAutoNum type="arabicPeriod"/>
            </a:pPr>
            <a:r>
              <a:rPr lang="en-US" sz="1200" b="1">
                <a:solidFill>
                  <a:schemeClr val="dk1"/>
                </a:solidFill>
                <a:latin typeface="Arial"/>
                <a:ea typeface="Arial"/>
                <a:cs typeface="Arial"/>
                <a:sym typeface="Arial"/>
              </a:rPr>
              <a:t>Abstract: </a:t>
            </a:r>
            <a:r>
              <a:rPr lang="en-US" sz="1200">
                <a:solidFill>
                  <a:schemeClr val="dk1"/>
                </a:solidFill>
                <a:latin typeface="Arial"/>
                <a:ea typeface="Arial"/>
                <a:cs typeface="Arial"/>
                <a:sym typeface="Arial"/>
              </a:rPr>
              <a:t>Provide an executive summary of the project for a well-educated lay audience. Include overall goal, methodology and significance.</a:t>
            </a:r>
            <a:endParaRPr/>
          </a:p>
          <a:p>
            <a:pPr marL="228600" lvl="0" indent="-228600" algn="l" rtl="0">
              <a:spcBef>
                <a:spcPts val="0"/>
              </a:spcBef>
              <a:spcAft>
                <a:spcPts val="0"/>
              </a:spcAft>
              <a:buClr>
                <a:schemeClr val="dk1"/>
              </a:buClr>
              <a:buSzPts val="1200"/>
              <a:buFont typeface="Arial"/>
              <a:buAutoNum type="arabicPeriod"/>
            </a:pPr>
            <a:r>
              <a:rPr lang="en-US" sz="1200" b="1">
                <a:solidFill>
                  <a:schemeClr val="dk1"/>
                </a:solidFill>
                <a:latin typeface="Arial"/>
                <a:ea typeface="Arial"/>
                <a:cs typeface="Arial"/>
                <a:sym typeface="Arial"/>
              </a:rPr>
              <a:t>Unique Aspects: </a:t>
            </a:r>
            <a:r>
              <a:rPr lang="en-US" sz="1200">
                <a:solidFill>
                  <a:schemeClr val="dk1"/>
                </a:solidFill>
                <a:latin typeface="Arial"/>
                <a:ea typeface="Arial"/>
                <a:cs typeface="Arial"/>
                <a:sym typeface="Arial"/>
              </a:rPr>
              <a:t>Describe unique or distinctive aspects of the project.</a:t>
            </a:r>
            <a:endParaRPr/>
          </a:p>
          <a:p>
            <a:pPr marL="228600" lvl="0" indent="-228600" algn="l" rtl="0">
              <a:spcBef>
                <a:spcPts val="0"/>
              </a:spcBef>
              <a:spcAft>
                <a:spcPts val="0"/>
              </a:spcAft>
              <a:buClr>
                <a:schemeClr val="dk1"/>
              </a:buClr>
              <a:buSzPts val="1200"/>
              <a:buFont typeface="Arial"/>
              <a:buAutoNum type="arabicPeriod"/>
            </a:pPr>
            <a:r>
              <a:rPr lang="en-US" sz="1200" b="1">
                <a:solidFill>
                  <a:schemeClr val="dk1"/>
                </a:solidFill>
                <a:latin typeface="Arial"/>
                <a:ea typeface="Arial"/>
                <a:cs typeface="Arial"/>
                <a:sym typeface="Arial"/>
              </a:rPr>
              <a:t>Key Personnel: </a:t>
            </a:r>
            <a:r>
              <a:rPr lang="en-US" sz="1200">
                <a:solidFill>
                  <a:schemeClr val="dk1"/>
                </a:solidFill>
                <a:latin typeface="Arial"/>
                <a:ea typeface="Arial"/>
                <a:cs typeface="Arial"/>
                <a:sym typeface="Arial"/>
              </a:rPr>
              <a:t>Name the key personnel and describe their expertise, role in this project and any collaborations/partnerships.</a:t>
            </a:r>
            <a:endParaRPr/>
          </a:p>
          <a:p>
            <a:pPr marL="228600" lvl="0" indent="-228600" algn="l" rtl="0">
              <a:spcBef>
                <a:spcPts val="0"/>
              </a:spcBef>
              <a:spcAft>
                <a:spcPts val="0"/>
              </a:spcAft>
              <a:buClr>
                <a:schemeClr val="dk1"/>
              </a:buClr>
              <a:buSzPts val="1200"/>
              <a:buFont typeface="Arial"/>
              <a:buAutoNum type="arabicPeriod"/>
            </a:pPr>
            <a:r>
              <a:rPr lang="en-US" sz="1200" b="1">
                <a:solidFill>
                  <a:schemeClr val="dk1"/>
                </a:solidFill>
                <a:latin typeface="Arial"/>
                <a:ea typeface="Arial"/>
                <a:cs typeface="Arial"/>
                <a:sym typeface="Arial"/>
              </a:rPr>
              <a:t>Budget: </a:t>
            </a:r>
            <a:r>
              <a:rPr lang="en-US" sz="1200">
                <a:solidFill>
                  <a:schemeClr val="dk1"/>
                </a:solidFill>
                <a:latin typeface="Arial"/>
                <a:ea typeface="Arial"/>
                <a:cs typeface="Arial"/>
                <a:sym typeface="Arial"/>
              </a:rPr>
              <a:t>State the project’s total cost, amount requested from the W. M. Keck Foundation and the amount of institutional support. Describe how funds requested from the W. M. KeckFoundation will be allocated among capital, personnel, equipment and other.</a:t>
            </a:r>
            <a:endParaRPr/>
          </a:p>
          <a:p>
            <a:pPr marL="228600" lvl="0" indent="-228600" algn="l" rtl="0">
              <a:spcBef>
                <a:spcPts val="0"/>
              </a:spcBef>
              <a:spcAft>
                <a:spcPts val="0"/>
              </a:spcAft>
              <a:buClr>
                <a:schemeClr val="dk1"/>
              </a:buClr>
              <a:buSzPts val="1200"/>
              <a:buFont typeface="Arial"/>
              <a:buAutoNum type="arabicPeriod"/>
            </a:pPr>
            <a:r>
              <a:rPr lang="en-US" sz="1200" b="1">
                <a:solidFill>
                  <a:schemeClr val="dk1"/>
                </a:solidFill>
                <a:latin typeface="Arial"/>
                <a:ea typeface="Arial"/>
                <a:cs typeface="Arial"/>
                <a:sym typeface="Arial"/>
              </a:rPr>
              <a:t>Justification for W. M. Keck Foundation support: </a:t>
            </a:r>
            <a:r>
              <a:rPr lang="en-US" sz="1200">
                <a:solidFill>
                  <a:schemeClr val="dk1"/>
                </a:solidFill>
                <a:latin typeface="Arial"/>
                <a:ea typeface="Arial"/>
                <a:cs typeface="Arial"/>
                <a:sym typeface="Arial"/>
              </a:rPr>
              <a:t>Explain why support from the W. M. Keck Foundation is essential for this project. If this or a related project has been declined,indicate sources approached and rationale for the decline.</a:t>
            </a:r>
            <a:endParaRPr/>
          </a:p>
          <a:p>
            <a:pPr marL="0" lvl="0" indent="0" algn="l" rtl="0">
              <a:spcBef>
                <a:spcPts val="0"/>
              </a:spcBef>
              <a:spcAft>
                <a:spcPts val="0"/>
              </a:spcAft>
              <a:buNone/>
            </a:pPr>
            <a:br>
              <a:rPr lang="en-US" sz="1200">
                <a:solidFill>
                  <a:schemeClr val="dk1"/>
                </a:solidFill>
                <a:latin typeface="Arial"/>
                <a:ea typeface="Arial"/>
                <a:cs typeface="Arial"/>
                <a:sym typeface="Arial"/>
              </a:rPr>
            </a:br>
            <a:endParaRPr sz="1200">
              <a:solidFill>
                <a:schemeClr val="dk1"/>
              </a:solidFill>
              <a:latin typeface="Arial"/>
              <a:ea typeface="Arial"/>
              <a:cs typeface="Arial"/>
              <a:sym typeface="Arial"/>
            </a:endParaRPr>
          </a:p>
          <a:p>
            <a:pPr marL="0" lvl="0" indent="0" algn="l" rtl="0">
              <a:spcBef>
                <a:spcPts val="0"/>
              </a:spcBef>
              <a:spcAft>
                <a:spcPts val="0"/>
              </a:spcAft>
              <a:buClr>
                <a:schemeClr val="dk1"/>
              </a:buClr>
              <a:buSzPts val="1200"/>
              <a:buFont typeface="Arial"/>
              <a:buNone/>
            </a:pPr>
            <a:endParaRPr/>
          </a:p>
        </p:txBody>
      </p:sp>
      <p:sp>
        <p:nvSpPr>
          <p:cNvPr id="62" name="Google Shape;62;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extLst>
      <p:ext uri="{BB962C8B-B14F-4D97-AF65-F5344CB8AC3E}">
        <p14:creationId xmlns:p14="http://schemas.microsoft.com/office/powerpoint/2010/main" val="3705449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 name="Google Shape;61;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dirty="0">
                <a:solidFill>
                  <a:schemeClr val="dk1"/>
                </a:solidFill>
                <a:latin typeface="Arial"/>
                <a:ea typeface="Arial"/>
                <a:cs typeface="Arial"/>
                <a:sym typeface="Arial"/>
              </a:rPr>
              <a:t>This sample speaks to the novelty.</a:t>
            </a:r>
            <a:br>
              <a:rPr lang="en-US" sz="1200" dirty="0">
                <a:solidFill>
                  <a:schemeClr val="dk1"/>
                </a:solidFill>
                <a:latin typeface="Arial"/>
                <a:ea typeface="Arial"/>
                <a:cs typeface="Arial"/>
                <a:sym typeface="Arial"/>
              </a:rPr>
            </a:br>
            <a:endParaRPr sz="1200" dirty="0">
              <a:solidFill>
                <a:schemeClr val="dk1"/>
              </a:solidFill>
              <a:latin typeface="Arial"/>
              <a:ea typeface="Arial"/>
              <a:cs typeface="Arial"/>
              <a:sym typeface="Arial"/>
            </a:endParaRPr>
          </a:p>
          <a:p>
            <a:pPr marL="0" lvl="0" indent="0" algn="l" rtl="0">
              <a:spcBef>
                <a:spcPts val="0"/>
              </a:spcBef>
              <a:spcAft>
                <a:spcPts val="0"/>
              </a:spcAft>
              <a:buClr>
                <a:schemeClr val="dk1"/>
              </a:buClr>
              <a:buSzPts val="1200"/>
              <a:buFont typeface="Arial"/>
              <a:buNone/>
            </a:pPr>
            <a:endParaRPr dirty="0"/>
          </a:p>
        </p:txBody>
      </p:sp>
      <p:sp>
        <p:nvSpPr>
          <p:cNvPr id="62" name="Google Shape;62;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extLst>
      <p:ext uri="{BB962C8B-B14F-4D97-AF65-F5344CB8AC3E}">
        <p14:creationId xmlns:p14="http://schemas.microsoft.com/office/powerpoint/2010/main" val="22431462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 name="Google Shape;61;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br>
              <a:rPr lang="en-US" sz="1200" dirty="0">
                <a:solidFill>
                  <a:schemeClr val="dk1"/>
                </a:solidFill>
                <a:latin typeface="Arial"/>
                <a:ea typeface="Arial"/>
                <a:cs typeface="Arial"/>
                <a:sym typeface="Arial"/>
              </a:rPr>
            </a:br>
            <a:endParaRPr sz="1200" dirty="0">
              <a:solidFill>
                <a:schemeClr val="dk1"/>
              </a:solidFill>
              <a:latin typeface="Arial"/>
              <a:ea typeface="Arial"/>
              <a:cs typeface="Arial"/>
              <a:sym typeface="Arial"/>
            </a:endParaRPr>
          </a:p>
          <a:p>
            <a:pPr marL="0" lvl="0" indent="0" algn="l" rtl="0">
              <a:spcBef>
                <a:spcPts val="0"/>
              </a:spcBef>
              <a:spcAft>
                <a:spcPts val="0"/>
              </a:spcAft>
              <a:buClr>
                <a:schemeClr val="dk1"/>
              </a:buClr>
              <a:buSzPts val="1200"/>
              <a:buFont typeface="Arial"/>
              <a:buNone/>
            </a:pPr>
            <a:endParaRPr dirty="0"/>
          </a:p>
        </p:txBody>
      </p:sp>
      <p:sp>
        <p:nvSpPr>
          <p:cNvPr id="62" name="Google Shape;62;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extLst>
      <p:ext uri="{BB962C8B-B14F-4D97-AF65-F5344CB8AC3E}">
        <p14:creationId xmlns:p14="http://schemas.microsoft.com/office/powerpoint/2010/main" val="30898818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 name="Google Shape;61;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r>
              <a:rPr lang="en-US" dirty="0"/>
              <a:t>From the guidelines:</a:t>
            </a:r>
          </a:p>
          <a:p>
            <a:pPr marL="0" lvl="0" indent="0" algn="l" rtl="0">
              <a:spcBef>
                <a:spcPts val="0"/>
              </a:spcBef>
              <a:spcAft>
                <a:spcPts val="0"/>
              </a:spcAft>
              <a:buClr>
                <a:schemeClr val="dk1"/>
              </a:buClr>
              <a:buSzPts val="1200"/>
              <a:buFont typeface="Arial"/>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Arial"/>
              <a:buNone/>
              <a:tabLst/>
              <a:defRPr/>
            </a:pPr>
            <a:r>
              <a:rPr lang="en-US" sz="1200" dirty="0">
                <a:latin typeface="Times New Roman" panose="02020603050405020304" pitchFamily="18" charset="0"/>
                <a:cs typeface="Times New Roman" panose="02020603050405020304" pitchFamily="18" charset="0"/>
              </a:rPr>
              <a:t>The first paragraph should describe clearly and without jargon the invention, the problem it seeks to address, and its potential impact. </a:t>
            </a:r>
          </a:p>
          <a:p>
            <a:pPr marL="0" marR="0" lvl="0" indent="0" algn="l" defTabSz="914400" rtl="0" eaLnBrk="1" fontAlgn="auto" latinLnBrk="0" hangingPunct="1">
              <a:lnSpc>
                <a:spcPct val="100000"/>
              </a:lnSpc>
              <a:spcBef>
                <a:spcPts val="0"/>
              </a:spcBef>
              <a:spcAft>
                <a:spcPts val="0"/>
              </a:spcAft>
              <a:buClr>
                <a:schemeClr val="dk1"/>
              </a:buClr>
              <a:buSzPts val="1200"/>
              <a:buFont typeface="Arial"/>
              <a:buNone/>
              <a:tabLst/>
              <a:defRPr/>
            </a:pPr>
            <a:endParaRPr lang="en-US" sz="1200"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
                <a:schemeClr val="dk1"/>
              </a:buClr>
              <a:buSzPts val="1200"/>
              <a:buFont typeface="Arial"/>
              <a:buNone/>
              <a:tabLst/>
              <a:defRPr/>
            </a:pPr>
            <a:r>
              <a:rPr lang="en-US" sz="1200" dirty="0">
                <a:latin typeface="Times New Roman" panose="02020603050405020304" pitchFamily="18" charset="0"/>
                <a:cs typeface="Times New Roman" panose="02020603050405020304" pitchFamily="18" charset="0"/>
              </a:rPr>
              <a:t>This sample speaks to the impact and novelty</a:t>
            </a:r>
          </a:p>
          <a:p>
            <a:pPr marL="0" marR="0" lvl="0" indent="0" algn="l" defTabSz="914400" rtl="0" eaLnBrk="1" fontAlgn="auto" latinLnBrk="0" hangingPunct="1">
              <a:lnSpc>
                <a:spcPct val="100000"/>
              </a:lnSpc>
              <a:spcBef>
                <a:spcPts val="0"/>
              </a:spcBef>
              <a:spcAft>
                <a:spcPts val="0"/>
              </a:spcAft>
              <a:buClr>
                <a:schemeClr val="dk1"/>
              </a:buClr>
              <a:buSzPts val="1200"/>
              <a:buFont typeface="Arial"/>
              <a:buNone/>
              <a:tabLst/>
              <a:defRPr/>
            </a:pPr>
            <a:endParaRPr lang="en-US" sz="1200"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
                <a:schemeClr val="dk1"/>
              </a:buClr>
              <a:buSzPts val="1200"/>
              <a:buFont typeface="Arial"/>
              <a:buNone/>
              <a:tabLst/>
              <a:defRPr/>
            </a:pPr>
            <a:r>
              <a:rPr lang="en-US" sz="1200" dirty="0">
                <a:latin typeface="Times New Roman" panose="02020603050405020304" pitchFamily="18" charset="0"/>
                <a:cs typeface="Times New Roman" panose="02020603050405020304" pitchFamily="18" charset="0"/>
              </a:rPr>
              <a:t>Also highlight importance of stating what you will do and why it matters up front.</a:t>
            </a:r>
            <a:endParaRPr dirty="0"/>
          </a:p>
          <a:p>
            <a:pPr marL="0" lvl="0" indent="0" algn="l" rtl="0">
              <a:spcBef>
                <a:spcPts val="0"/>
              </a:spcBef>
              <a:spcAft>
                <a:spcPts val="0"/>
              </a:spcAft>
              <a:buNone/>
            </a:pPr>
            <a:br>
              <a:rPr lang="en-US" sz="1200" dirty="0">
                <a:solidFill>
                  <a:schemeClr val="dk1"/>
                </a:solidFill>
                <a:latin typeface="Arial"/>
                <a:ea typeface="Arial"/>
                <a:cs typeface="Arial"/>
                <a:sym typeface="Arial"/>
              </a:rPr>
            </a:br>
            <a:endParaRPr sz="1200" dirty="0">
              <a:solidFill>
                <a:schemeClr val="dk1"/>
              </a:solidFill>
              <a:latin typeface="Arial"/>
              <a:ea typeface="Arial"/>
              <a:cs typeface="Arial"/>
              <a:sym typeface="Arial"/>
            </a:endParaRPr>
          </a:p>
          <a:p>
            <a:pPr marL="0" lvl="0" indent="0" algn="l" rtl="0">
              <a:spcBef>
                <a:spcPts val="0"/>
              </a:spcBef>
              <a:spcAft>
                <a:spcPts val="0"/>
              </a:spcAft>
              <a:buClr>
                <a:schemeClr val="dk1"/>
              </a:buClr>
              <a:buSzPts val="1200"/>
              <a:buFont typeface="Arial"/>
              <a:buNone/>
            </a:pPr>
            <a:endParaRPr dirty="0"/>
          </a:p>
        </p:txBody>
      </p:sp>
      <p:sp>
        <p:nvSpPr>
          <p:cNvPr id="62" name="Google Shape;62;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extLst>
      <p:ext uri="{BB962C8B-B14F-4D97-AF65-F5344CB8AC3E}">
        <p14:creationId xmlns:p14="http://schemas.microsoft.com/office/powerpoint/2010/main" val="23539754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5" name="Google Shape;115;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 name="Google Shape;110;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 name="Google Shape;61;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br>
              <a:rPr lang="en-US" sz="1200" dirty="0">
                <a:solidFill>
                  <a:schemeClr val="dk1"/>
                </a:solidFill>
                <a:latin typeface="Arial"/>
                <a:ea typeface="Arial"/>
                <a:cs typeface="Arial"/>
                <a:sym typeface="Arial"/>
              </a:rPr>
            </a:br>
            <a:endParaRPr sz="1200" dirty="0">
              <a:solidFill>
                <a:schemeClr val="dk1"/>
              </a:solidFill>
              <a:latin typeface="Arial"/>
              <a:ea typeface="Arial"/>
              <a:cs typeface="Arial"/>
              <a:sym typeface="Arial"/>
            </a:endParaRPr>
          </a:p>
          <a:p>
            <a:pPr marL="0" lvl="0" indent="0" algn="l" rtl="0">
              <a:spcBef>
                <a:spcPts val="0"/>
              </a:spcBef>
              <a:spcAft>
                <a:spcPts val="0"/>
              </a:spcAft>
              <a:buClr>
                <a:schemeClr val="dk1"/>
              </a:buClr>
              <a:buSzPts val="1200"/>
              <a:buFont typeface="Arial"/>
              <a:buNone/>
            </a:pPr>
            <a:endParaRPr dirty="0"/>
          </a:p>
        </p:txBody>
      </p:sp>
      <p:sp>
        <p:nvSpPr>
          <p:cNvPr id="62" name="Google Shape;62;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extLst>
      <p:ext uri="{BB962C8B-B14F-4D97-AF65-F5344CB8AC3E}">
        <p14:creationId xmlns:p14="http://schemas.microsoft.com/office/powerpoint/2010/main" val="1109690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I’ve set up a poll so I can learn a little more about my audience today. So please take a moment to answer.</a:t>
            </a:r>
          </a:p>
          <a:p>
            <a:endParaRPr lang="en-US" dirty="0"/>
          </a:p>
          <a:p>
            <a:r>
              <a:rPr lang="en-US" dirty="0"/>
              <a:t>My bio - </a:t>
            </a:r>
          </a:p>
        </p:txBody>
      </p:sp>
      <p:sp>
        <p:nvSpPr>
          <p:cNvPr id="4" name="Slide Number Placeholder 3"/>
          <p:cNvSpPr>
            <a:spLocks noGrp="1"/>
          </p:cNvSpPr>
          <p:nvPr>
            <p:ph type="sldNum" sz="quarter" idx="5"/>
          </p:nvPr>
        </p:nvSpPr>
        <p:spPr/>
        <p:txBody>
          <a:bodyPr/>
          <a:lstStyle/>
          <a:p>
            <a:fld id="{84B7DBC5-2A13-CA47-B9EE-6017A92B6B18}" type="slidenum">
              <a:rPr lang="en-US" smtClean="0"/>
              <a:t>2</a:t>
            </a:fld>
            <a:endParaRPr lang="en-US"/>
          </a:p>
        </p:txBody>
      </p:sp>
    </p:spTree>
    <p:extLst>
      <p:ext uri="{BB962C8B-B14F-4D97-AF65-F5344CB8AC3E}">
        <p14:creationId xmlns:p14="http://schemas.microsoft.com/office/powerpoint/2010/main" val="20114718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 name="Google Shape;61;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228600" lvl="0" indent="-228600" algn="l" rtl="0">
              <a:spcBef>
                <a:spcPts val="0"/>
              </a:spcBef>
              <a:spcAft>
                <a:spcPts val="0"/>
              </a:spcAft>
              <a:buClr>
                <a:schemeClr val="dk1"/>
              </a:buClr>
              <a:buSzPts val="1200"/>
              <a:buFont typeface="Arial"/>
              <a:buAutoNum type="arabicPeriod"/>
            </a:pPr>
            <a:r>
              <a:rPr lang="en-US" sz="1200" b="1">
                <a:solidFill>
                  <a:schemeClr val="dk1"/>
                </a:solidFill>
                <a:latin typeface="Arial"/>
                <a:ea typeface="Arial"/>
                <a:cs typeface="Arial"/>
                <a:sym typeface="Arial"/>
              </a:rPr>
              <a:t>Abstract: </a:t>
            </a:r>
            <a:r>
              <a:rPr lang="en-US" sz="1200">
                <a:solidFill>
                  <a:schemeClr val="dk1"/>
                </a:solidFill>
                <a:latin typeface="Arial"/>
                <a:ea typeface="Arial"/>
                <a:cs typeface="Arial"/>
                <a:sym typeface="Arial"/>
              </a:rPr>
              <a:t>Provide an executive summary of the project for a well-educated lay audience. Include overall goal, methodology and significance.</a:t>
            </a:r>
            <a:endParaRPr/>
          </a:p>
          <a:p>
            <a:pPr marL="228600" lvl="0" indent="-228600" algn="l" rtl="0">
              <a:spcBef>
                <a:spcPts val="0"/>
              </a:spcBef>
              <a:spcAft>
                <a:spcPts val="0"/>
              </a:spcAft>
              <a:buClr>
                <a:schemeClr val="dk1"/>
              </a:buClr>
              <a:buSzPts val="1200"/>
              <a:buFont typeface="Arial"/>
              <a:buAutoNum type="arabicPeriod"/>
            </a:pPr>
            <a:r>
              <a:rPr lang="en-US" sz="1200" b="1">
                <a:solidFill>
                  <a:schemeClr val="dk1"/>
                </a:solidFill>
                <a:latin typeface="Arial"/>
                <a:ea typeface="Arial"/>
                <a:cs typeface="Arial"/>
                <a:sym typeface="Arial"/>
              </a:rPr>
              <a:t>Unique Aspects: </a:t>
            </a:r>
            <a:r>
              <a:rPr lang="en-US" sz="1200">
                <a:solidFill>
                  <a:schemeClr val="dk1"/>
                </a:solidFill>
                <a:latin typeface="Arial"/>
                <a:ea typeface="Arial"/>
                <a:cs typeface="Arial"/>
                <a:sym typeface="Arial"/>
              </a:rPr>
              <a:t>Describe unique or distinctive aspects of the project.</a:t>
            </a:r>
            <a:endParaRPr/>
          </a:p>
          <a:p>
            <a:pPr marL="228600" lvl="0" indent="-228600" algn="l" rtl="0">
              <a:spcBef>
                <a:spcPts val="0"/>
              </a:spcBef>
              <a:spcAft>
                <a:spcPts val="0"/>
              </a:spcAft>
              <a:buClr>
                <a:schemeClr val="dk1"/>
              </a:buClr>
              <a:buSzPts val="1200"/>
              <a:buFont typeface="Arial"/>
              <a:buAutoNum type="arabicPeriod"/>
            </a:pPr>
            <a:r>
              <a:rPr lang="en-US" sz="1200" b="1">
                <a:solidFill>
                  <a:schemeClr val="dk1"/>
                </a:solidFill>
                <a:latin typeface="Arial"/>
                <a:ea typeface="Arial"/>
                <a:cs typeface="Arial"/>
                <a:sym typeface="Arial"/>
              </a:rPr>
              <a:t>Key Personnel: </a:t>
            </a:r>
            <a:r>
              <a:rPr lang="en-US" sz="1200">
                <a:solidFill>
                  <a:schemeClr val="dk1"/>
                </a:solidFill>
                <a:latin typeface="Arial"/>
                <a:ea typeface="Arial"/>
                <a:cs typeface="Arial"/>
                <a:sym typeface="Arial"/>
              </a:rPr>
              <a:t>Name the key personnel and describe their expertise, role in this project and any collaborations/partnerships.</a:t>
            </a:r>
            <a:endParaRPr/>
          </a:p>
          <a:p>
            <a:pPr marL="228600" lvl="0" indent="-228600" algn="l" rtl="0">
              <a:spcBef>
                <a:spcPts val="0"/>
              </a:spcBef>
              <a:spcAft>
                <a:spcPts val="0"/>
              </a:spcAft>
              <a:buClr>
                <a:schemeClr val="dk1"/>
              </a:buClr>
              <a:buSzPts val="1200"/>
              <a:buFont typeface="Arial"/>
              <a:buAutoNum type="arabicPeriod"/>
            </a:pPr>
            <a:r>
              <a:rPr lang="en-US" sz="1200" b="1">
                <a:solidFill>
                  <a:schemeClr val="dk1"/>
                </a:solidFill>
                <a:latin typeface="Arial"/>
                <a:ea typeface="Arial"/>
                <a:cs typeface="Arial"/>
                <a:sym typeface="Arial"/>
              </a:rPr>
              <a:t>Budget: </a:t>
            </a:r>
            <a:r>
              <a:rPr lang="en-US" sz="1200">
                <a:solidFill>
                  <a:schemeClr val="dk1"/>
                </a:solidFill>
                <a:latin typeface="Arial"/>
                <a:ea typeface="Arial"/>
                <a:cs typeface="Arial"/>
                <a:sym typeface="Arial"/>
              </a:rPr>
              <a:t>State the project’s total cost, amount requested from the W. M. Keck Foundation and the amount of institutional support. Describe how funds requested from the W. M. KeckFoundation will be allocated among capital, personnel, equipment and other.</a:t>
            </a:r>
            <a:endParaRPr/>
          </a:p>
          <a:p>
            <a:pPr marL="228600" lvl="0" indent="-228600" algn="l" rtl="0">
              <a:spcBef>
                <a:spcPts val="0"/>
              </a:spcBef>
              <a:spcAft>
                <a:spcPts val="0"/>
              </a:spcAft>
              <a:buClr>
                <a:schemeClr val="dk1"/>
              </a:buClr>
              <a:buSzPts val="1200"/>
              <a:buFont typeface="Arial"/>
              <a:buAutoNum type="arabicPeriod"/>
            </a:pPr>
            <a:r>
              <a:rPr lang="en-US" sz="1200" b="1">
                <a:solidFill>
                  <a:schemeClr val="dk1"/>
                </a:solidFill>
                <a:latin typeface="Arial"/>
                <a:ea typeface="Arial"/>
                <a:cs typeface="Arial"/>
                <a:sym typeface="Arial"/>
              </a:rPr>
              <a:t>Justification for W. M. Keck Foundation support: </a:t>
            </a:r>
            <a:r>
              <a:rPr lang="en-US" sz="1200">
                <a:solidFill>
                  <a:schemeClr val="dk1"/>
                </a:solidFill>
                <a:latin typeface="Arial"/>
                <a:ea typeface="Arial"/>
                <a:cs typeface="Arial"/>
                <a:sym typeface="Arial"/>
              </a:rPr>
              <a:t>Explain why support from the W. M. Keck Foundation is essential for this project. If this or a related project has been declined,indicate sources approached and rationale for the decline.</a:t>
            </a:r>
            <a:endParaRPr/>
          </a:p>
          <a:p>
            <a:pPr marL="0" lvl="0" indent="0" algn="l" rtl="0">
              <a:spcBef>
                <a:spcPts val="0"/>
              </a:spcBef>
              <a:spcAft>
                <a:spcPts val="0"/>
              </a:spcAft>
              <a:buNone/>
            </a:pPr>
            <a:br>
              <a:rPr lang="en-US" sz="1200">
                <a:solidFill>
                  <a:schemeClr val="dk1"/>
                </a:solidFill>
                <a:latin typeface="Arial"/>
                <a:ea typeface="Arial"/>
                <a:cs typeface="Arial"/>
                <a:sym typeface="Arial"/>
              </a:rPr>
            </a:br>
            <a:endParaRPr sz="1200">
              <a:solidFill>
                <a:schemeClr val="dk1"/>
              </a:solidFill>
              <a:latin typeface="Arial"/>
              <a:ea typeface="Arial"/>
              <a:cs typeface="Arial"/>
              <a:sym typeface="Arial"/>
            </a:endParaRPr>
          </a:p>
          <a:p>
            <a:pPr marL="0" lvl="0" indent="0" algn="l" rtl="0">
              <a:spcBef>
                <a:spcPts val="0"/>
              </a:spcBef>
              <a:spcAft>
                <a:spcPts val="0"/>
              </a:spcAft>
              <a:buClr>
                <a:schemeClr val="dk1"/>
              </a:buClr>
              <a:buSzPts val="1200"/>
              <a:buFont typeface="Arial"/>
              <a:buNone/>
            </a:pPr>
            <a:endParaRPr/>
          </a:p>
        </p:txBody>
      </p:sp>
      <p:sp>
        <p:nvSpPr>
          <p:cNvPr id="62" name="Google Shape;62;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extLst>
      <p:ext uri="{BB962C8B-B14F-4D97-AF65-F5344CB8AC3E}">
        <p14:creationId xmlns:p14="http://schemas.microsoft.com/office/powerpoint/2010/main" val="9812176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2" name="Google Shape;82;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171450" lvl="0" indent="-171450" algn="l" rtl="0">
              <a:spcBef>
                <a:spcPts val="0"/>
              </a:spcBef>
              <a:spcAft>
                <a:spcPts val="0"/>
              </a:spcAft>
              <a:buClr>
                <a:schemeClr val="dk1"/>
              </a:buClr>
              <a:buSzPts val="1200"/>
              <a:buFont typeface="Arial"/>
              <a:buChar char="•"/>
            </a:pPr>
            <a:r>
              <a:rPr lang="en-US"/>
              <a:t>Redundant – Examples:</a:t>
            </a:r>
            <a:endParaRPr/>
          </a:p>
          <a:p>
            <a:pPr marL="628650" lvl="1" indent="-171450" algn="l" rtl="0">
              <a:spcBef>
                <a:spcPts val="0"/>
              </a:spcBef>
              <a:spcAft>
                <a:spcPts val="0"/>
              </a:spcAft>
              <a:buClr>
                <a:schemeClr val="dk1"/>
              </a:buClr>
              <a:buSzPts val="1200"/>
              <a:buFont typeface="Arial"/>
              <a:buChar char="•"/>
            </a:pPr>
            <a:r>
              <a:rPr lang="en-US"/>
              <a:t>The pesky tautology is the camouflaged ATM Machine hiding in your text. They occur when one word implies the other. Examples include phrases like “mental telepathy”, ”past achievement”, “advance planning”. Drop the mental, the past, and the advance. They are unnecessary.</a:t>
            </a:r>
            <a:endParaRPr/>
          </a:p>
          <a:p>
            <a:pPr marL="171450" lvl="0" indent="-171450" algn="l" rtl="0">
              <a:spcBef>
                <a:spcPts val="0"/>
              </a:spcBef>
              <a:spcAft>
                <a:spcPts val="0"/>
              </a:spcAft>
              <a:buClr>
                <a:schemeClr val="dk1"/>
              </a:buClr>
              <a:buSzPts val="1200"/>
              <a:buFont typeface="Arial"/>
              <a:buChar char="•"/>
            </a:pPr>
            <a:r>
              <a:rPr lang="en-US"/>
              <a:t>The empty – also known as fluff. These words are little more than ornaments and their usage comes with some risk. </a:t>
            </a:r>
            <a:endParaRPr/>
          </a:p>
          <a:p>
            <a:pPr marL="628650" lvl="1" indent="-171450" algn="l" rtl="0">
              <a:spcBef>
                <a:spcPts val="0"/>
              </a:spcBef>
              <a:spcAft>
                <a:spcPts val="0"/>
              </a:spcAft>
              <a:buClr>
                <a:schemeClr val="dk1"/>
              </a:buClr>
              <a:buSzPts val="1200"/>
              <a:buFont typeface="Arial"/>
              <a:buChar char="•"/>
            </a:pPr>
            <a:r>
              <a:rPr lang="en-US"/>
              <a:t>At best, they eat up valuable word counts while contributing nothing meaningful to your idea. </a:t>
            </a:r>
            <a:endParaRPr/>
          </a:p>
          <a:p>
            <a:pPr marL="628650" lvl="1" indent="-171450" algn="l" rtl="0">
              <a:spcBef>
                <a:spcPts val="0"/>
              </a:spcBef>
              <a:spcAft>
                <a:spcPts val="0"/>
              </a:spcAft>
              <a:buClr>
                <a:schemeClr val="dk1"/>
              </a:buClr>
              <a:buSzPts val="1200"/>
              <a:buFont typeface="Arial"/>
              <a:buChar char="•"/>
            </a:pPr>
            <a:r>
              <a:rPr lang="en-US"/>
              <a:t>At worst, they can make you appear evasive or condescending. </a:t>
            </a:r>
            <a:endParaRPr/>
          </a:p>
          <a:p>
            <a:pPr marL="628650" lvl="1" indent="-171450" algn="l" rtl="0">
              <a:spcBef>
                <a:spcPts val="0"/>
              </a:spcBef>
              <a:spcAft>
                <a:spcPts val="0"/>
              </a:spcAft>
              <a:buClr>
                <a:schemeClr val="dk1"/>
              </a:buClr>
              <a:buSzPts val="1200"/>
              <a:buFont typeface="Arial"/>
              <a:buChar char="•"/>
            </a:pPr>
            <a:r>
              <a:rPr lang="en-US"/>
              <a:t>Do away with the empty modifiers: extremely,  </a:t>
            </a:r>
            <a:endParaRPr/>
          </a:p>
          <a:p>
            <a:pPr marL="628650" lvl="1" indent="-95250" algn="l" rtl="0">
              <a:spcBef>
                <a:spcPts val="0"/>
              </a:spcBef>
              <a:spcAft>
                <a:spcPts val="0"/>
              </a:spcAft>
              <a:buClr>
                <a:schemeClr val="dk1"/>
              </a:buClr>
              <a:buSzPts val="1200"/>
              <a:buFont typeface="Arial"/>
              <a:buNone/>
            </a:pPr>
            <a:endParaRPr/>
          </a:p>
        </p:txBody>
      </p:sp>
      <p:sp>
        <p:nvSpPr>
          <p:cNvPr id="83" name="Google Shape;83;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22</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9" name="Google Shape;89;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r>
              <a:rPr lang="en-US" dirty="0"/>
              <a:t>The antithesis of tight writing is lengthy, verbose, frustrating and difficult to absorb. Tight writing requires the elimination of elements that impede reading and understanding.</a:t>
            </a:r>
            <a:endParaRPr dirty="0"/>
          </a:p>
          <a:p>
            <a:pPr marL="171450" lvl="0" indent="-171450" algn="l" rtl="0">
              <a:spcBef>
                <a:spcPts val="0"/>
              </a:spcBef>
              <a:spcAft>
                <a:spcPts val="0"/>
              </a:spcAft>
              <a:buClr>
                <a:schemeClr val="dk1"/>
              </a:buClr>
              <a:buSzPts val="1200"/>
              <a:buFont typeface="Arial"/>
              <a:buChar char="•"/>
            </a:pPr>
            <a:r>
              <a:rPr lang="en-US" dirty="0"/>
              <a:t>Confusing – Some examples of things that confuse: lengthy or convoluted sentences, jargon, 50-cent words, disorganization. Proposals written in this way often lack focus, or render novelty or methodologies unclear.</a:t>
            </a:r>
            <a:endParaRPr dirty="0"/>
          </a:p>
          <a:p>
            <a:pPr marL="171450" lvl="0" indent="-171450" algn="l" rtl="0">
              <a:spcBef>
                <a:spcPts val="0"/>
              </a:spcBef>
              <a:spcAft>
                <a:spcPts val="0"/>
              </a:spcAft>
              <a:buClr>
                <a:schemeClr val="dk1"/>
              </a:buClr>
              <a:buSzPts val="1200"/>
              <a:buFont typeface="Arial"/>
              <a:buChar char="•"/>
            </a:pPr>
            <a:r>
              <a:rPr lang="en-US" dirty="0"/>
              <a:t>Obscure – Flabby writing can obscure by making your point difficult to absorb, but also by creating homework for your reader. Too many external references or overreliance on a complicated figure can force your reader (to have) to seek outside information to understand what it is you are proposing. In a highly competitive review, this is a liability. If you have three reviewers, one an expert, the other two in unrelated fields, you could feasibly receive high marks from the expert reviewer but be sunk by the non-experts because they didn’t understand what you are proposing. I see this happen in internal reviews all the time.</a:t>
            </a:r>
            <a:endParaRPr dirty="0"/>
          </a:p>
          <a:p>
            <a:pPr marL="171450" lvl="0" indent="-171450" algn="l" rtl="0">
              <a:spcBef>
                <a:spcPts val="0"/>
              </a:spcBef>
              <a:spcAft>
                <a:spcPts val="0"/>
              </a:spcAft>
              <a:buClr>
                <a:schemeClr val="dk1"/>
              </a:buClr>
              <a:buSzPts val="1200"/>
              <a:buFont typeface="Arial"/>
              <a:buChar char="•"/>
            </a:pPr>
            <a:r>
              <a:rPr lang="en-US" dirty="0"/>
              <a:t>Didactic – A real risk for academic writers – resist the urge to lecture or overexplain. Readers forced to plod through information they don’t feel they need will be resistant to your message and may grow resentful. Reviewers often express annoyance with proposals that do this.</a:t>
            </a:r>
            <a:endParaRPr dirty="0"/>
          </a:p>
          <a:p>
            <a:pPr marL="171450" lvl="0" indent="-171450" algn="l" rtl="0">
              <a:spcBef>
                <a:spcPts val="0"/>
              </a:spcBef>
              <a:spcAft>
                <a:spcPts val="0"/>
              </a:spcAft>
              <a:buClr>
                <a:schemeClr val="dk1"/>
              </a:buClr>
              <a:buSzPts val="1200"/>
              <a:buFont typeface="Arial"/>
              <a:buChar char="•"/>
            </a:pPr>
            <a:r>
              <a:rPr lang="en-US" dirty="0"/>
              <a:t>Distracting – avoid things that call attention to themselves. For example, a clever turn of phrase could potentially elevate your point through humor or it could be perceived as awkward and out-of-place. Awkward makes a reader stop to think: “Did I read that right?” </a:t>
            </a:r>
            <a:endParaRPr dirty="0"/>
          </a:p>
        </p:txBody>
      </p:sp>
      <p:sp>
        <p:nvSpPr>
          <p:cNvPr id="90" name="Google Shape;90;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 name="Google Shape;61;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br>
              <a:rPr lang="en-US" sz="1200" dirty="0">
                <a:solidFill>
                  <a:schemeClr val="dk1"/>
                </a:solidFill>
                <a:latin typeface="Arial"/>
                <a:ea typeface="Arial"/>
                <a:cs typeface="Arial"/>
                <a:sym typeface="Arial"/>
              </a:rPr>
            </a:br>
            <a:endParaRPr sz="1200" dirty="0">
              <a:solidFill>
                <a:schemeClr val="dk1"/>
              </a:solidFill>
              <a:latin typeface="Arial"/>
              <a:ea typeface="Arial"/>
              <a:cs typeface="Arial"/>
              <a:sym typeface="Arial"/>
            </a:endParaRPr>
          </a:p>
          <a:p>
            <a:pPr marL="0" lvl="0" indent="0" algn="l" rtl="0">
              <a:spcBef>
                <a:spcPts val="0"/>
              </a:spcBef>
              <a:spcAft>
                <a:spcPts val="0"/>
              </a:spcAft>
              <a:buClr>
                <a:schemeClr val="dk1"/>
              </a:buClr>
              <a:buSzPts val="1200"/>
              <a:buFont typeface="Arial"/>
              <a:buNone/>
            </a:pPr>
            <a:endParaRPr dirty="0"/>
          </a:p>
        </p:txBody>
      </p:sp>
      <p:sp>
        <p:nvSpPr>
          <p:cNvPr id="62" name="Google Shape;62;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a:p>
        </p:txBody>
      </p:sp>
    </p:spTree>
    <p:extLst>
      <p:ext uri="{BB962C8B-B14F-4D97-AF65-F5344CB8AC3E}">
        <p14:creationId xmlns:p14="http://schemas.microsoft.com/office/powerpoint/2010/main" val="2166072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1" name="Google Shape;121;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r>
              <a:rPr lang="en-US"/>
              <a:t>Considering using this slide as a tool for reinforcing fundamental questions in research proposal writing.</a:t>
            </a:r>
            <a:endParaRPr/>
          </a:p>
          <a:p>
            <a:pPr marL="0" lvl="0" indent="0" algn="l" rtl="0">
              <a:spcBef>
                <a:spcPts val="0"/>
              </a:spcBef>
              <a:spcAft>
                <a:spcPts val="0"/>
              </a:spcAft>
              <a:buClr>
                <a:schemeClr val="dk1"/>
              </a:buClr>
              <a:buSzPts val="1200"/>
              <a:buFont typeface="Arial"/>
              <a:buNone/>
            </a:pPr>
            <a:endParaRPr/>
          </a:p>
          <a:p>
            <a:pPr marL="0" lvl="0" indent="0" algn="l" rtl="0">
              <a:spcBef>
                <a:spcPts val="0"/>
              </a:spcBef>
              <a:spcAft>
                <a:spcPts val="0"/>
              </a:spcAft>
              <a:buClr>
                <a:schemeClr val="dk1"/>
              </a:buClr>
              <a:buSzPts val="1200"/>
              <a:buFont typeface="Arial"/>
              <a:buNone/>
            </a:pPr>
            <a:r>
              <a:rPr lang="en-US"/>
              <a:t>https://sloan.org/storage/app/media/files/application_documents/Sloan-Grant-Proposal-Guidelines-Research-Projects.pdf</a:t>
            </a:r>
            <a:endParaRPr/>
          </a:p>
          <a:p>
            <a:pPr marL="0" lvl="0" indent="0" algn="l" rtl="0">
              <a:spcBef>
                <a:spcPts val="0"/>
              </a:spcBef>
              <a:spcAft>
                <a:spcPts val="0"/>
              </a:spcAft>
              <a:buClr>
                <a:schemeClr val="dk1"/>
              </a:buClr>
              <a:buSzPts val="1200"/>
              <a:buFont typeface="Arial"/>
              <a:buNone/>
            </a:pPr>
            <a:endParaRPr/>
          </a:p>
          <a:p>
            <a:pPr marL="228600" lvl="0" indent="-228600" algn="l" rtl="0">
              <a:spcBef>
                <a:spcPts val="0"/>
              </a:spcBef>
              <a:spcAft>
                <a:spcPts val="0"/>
              </a:spcAft>
              <a:buClr>
                <a:schemeClr val="dk1"/>
              </a:buClr>
              <a:buSzPts val="1200"/>
              <a:buFont typeface="Arial"/>
              <a:buAutoNum type="arabicPeriod"/>
            </a:pPr>
            <a:r>
              <a:rPr lang="en-US"/>
              <a:t>What is the research question and why is it important? The proposal should start with a discussion of the research question(s) that the proposer expects to address. It should go on to discuss why these questions are important (e.g., fill gaps in the literature/knowledge/data) and how they are related to the Foundation program that would provide the grant support. </a:t>
            </a:r>
            <a:endParaRPr/>
          </a:p>
          <a:p>
            <a:pPr marL="228600" lvl="0" indent="-228600" algn="l" rtl="0">
              <a:spcBef>
                <a:spcPts val="0"/>
              </a:spcBef>
              <a:spcAft>
                <a:spcPts val="0"/>
              </a:spcAft>
              <a:buClr>
                <a:schemeClr val="dk1"/>
              </a:buClr>
              <a:buSzPts val="1200"/>
              <a:buFont typeface="Arial"/>
              <a:buAutoNum type="arabicPeriod"/>
            </a:pPr>
            <a:r>
              <a:rPr lang="en-US"/>
              <a:t>2. What is the state of the research on this question? The proposal should contain a summary of the existing literature on the research question(s) being addressed. This summary should include references to the important papers in the literature. Gaps in the literature should be identified. This literature review should refer to key papers written both by the proposer(s) and by other scholars in the field. </a:t>
            </a:r>
            <a:endParaRPr/>
          </a:p>
          <a:p>
            <a:pPr marL="228600" lvl="0" indent="-228600" algn="l" rtl="0">
              <a:spcBef>
                <a:spcPts val="0"/>
              </a:spcBef>
              <a:spcAft>
                <a:spcPts val="0"/>
              </a:spcAft>
              <a:buClr>
                <a:schemeClr val="dk1"/>
              </a:buClr>
              <a:buSzPts val="1200"/>
              <a:buFont typeface="Arial"/>
              <a:buAutoNum type="arabicPeriod"/>
            </a:pPr>
            <a:r>
              <a:rPr lang="en-US"/>
              <a:t>Why is the proposer qualified to address the research question for which funds are being sought? The proposer’s education, teaching, previous research accomplishments, etc., related to the proposed research should be discussed briefly. </a:t>
            </a:r>
            <a:endParaRPr/>
          </a:p>
          <a:p>
            <a:pPr marL="228600" lvl="0" indent="-228600" algn="l" rtl="0">
              <a:spcBef>
                <a:spcPts val="0"/>
              </a:spcBef>
              <a:spcAft>
                <a:spcPts val="0"/>
              </a:spcAft>
              <a:buClr>
                <a:schemeClr val="dk1"/>
              </a:buClr>
              <a:buSzPts val="1200"/>
              <a:buFont typeface="Arial"/>
              <a:buAutoNum type="arabicPeriod"/>
            </a:pPr>
            <a:r>
              <a:rPr lang="en-US"/>
              <a:t>What is the research methodology? The proposal should contain a discussion (understandable to a non-expert) of the theoretical framework, data sources, sampling methods, and empirical analysis methodologies that will be used to answer the research questions. Of course, methodologies will be appropriate to the nature of the research. If the research, for example, includes statistical analysis, the proposal should specify and justify the empirical models and statistical methods that will be deployed.</a:t>
            </a:r>
            <a:endParaRPr/>
          </a:p>
          <a:p>
            <a:pPr marL="228600" lvl="0" indent="-228600" algn="l" rtl="0">
              <a:spcBef>
                <a:spcPts val="0"/>
              </a:spcBef>
              <a:spcAft>
                <a:spcPts val="0"/>
              </a:spcAft>
              <a:buClr>
                <a:schemeClr val="dk1"/>
              </a:buClr>
              <a:buSzPts val="1200"/>
              <a:buFont typeface="Arial"/>
              <a:buAutoNum type="arabicPeriod"/>
            </a:pPr>
            <a:r>
              <a:rPr lang="en-US"/>
              <a:t>What is the work plan? For complex projects or projects with more than one investigator, the proposal should discuss the project timeline and how it will be implemented. This should include an account of who will do what and when, project oversight and management, and who will have what duties, powers, and responsibilities. Key project milestones should be identified. If the proposal involves collaboration with other individuals or organizations, those collaborators and their expected contributions to the project should be listed. The proposal should also describe, if applicable, the status of the work to date and plans for dissemination and/or sustainability. </a:t>
            </a:r>
            <a:endParaRPr/>
          </a:p>
          <a:p>
            <a:pPr marL="228600" lvl="0" indent="-228600" algn="l" rtl="0">
              <a:spcBef>
                <a:spcPts val="0"/>
              </a:spcBef>
              <a:spcAft>
                <a:spcPts val="0"/>
              </a:spcAft>
              <a:buClr>
                <a:schemeClr val="dk1"/>
              </a:buClr>
              <a:buSzPts val="1200"/>
              <a:buFont typeface="Arial"/>
              <a:buAutoNum type="arabicPeriod"/>
            </a:pPr>
            <a:r>
              <a:rPr lang="en-US"/>
              <a:t>What will be the output from the research project? The proposal should include a discussion of anticipated papers, conferences, briefings, training of Ph.D. students and postdoctoral researchers, etc., that the research is expected to yield. A more thorough discussion of the expected outputs should be attached as an Information Products Appendix.</a:t>
            </a:r>
            <a:endParaRPr/>
          </a:p>
          <a:p>
            <a:pPr marL="228600" lvl="0" indent="-228600" algn="l" rtl="0">
              <a:spcBef>
                <a:spcPts val="0"/>
              </a:spcBef>
              <a:spcAft>
                <a:spcPts val="0"/>
              </a:spcAft>
              <a:buClr>
                <a:schemeClr val="dk1"/>
              </a:buClr>
              <a:buSzPts val="1200"/>
              <a:buFont typeface="Arial"/>
              <a:buAutoNum type="arabicPeriod"/>
            </a:pPr>
            <a:r>
              <a:rPr lang="en-US"/>
              <a:t>What is the (summary) justification for the amount of money requested? The proposer should justify the budget request and why it is consistent with the research and associated output that the funds will support. This should be a general discussion, with additional detail provided in the detailed budget justification.</a:t>
            </a:r>
            <a:endParaRPr/>
          </a:p>
        </p:txBody>
      </p:sp>
      <p:sp>
        <p:nvSpPr>
          <p:cNvPr id="122" name="Google Shape;122;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Today we are going to talk about three themes that inform how foundations think about their grantmaking for basic scientific research projects. We’ll look at guidelines for three different grant applications to see how these themes are represented in those applications, and review some writing samples to highlight some tips and strategies you can use in your writing </a:t>
            </a:r>
            <a:r>
              <a:rPr lang="en-US" sz="1200" b="0" i="0" u="none" strike="noStrike" cap="none" dirty="0">
                <a:solidFill>
                  <a:schemeClr val="dk1"/>
                </a:solidFill>
                <a:effectLst/>
                <a:latin typeface="Arial"/>
                <a:cs typeface="Arial"/>
                <a:sym typeface="Arial"/>
              </a:rPr>
              <a:t>to make your proposals more compelling to foundation reviewers.</a:t>
            </a:r>
            <a:endParaRPr lang="en-US" sz="1200" b="1" i="0" u="none" strike="noStrike" cap="none" dirty="0">
              <a:solidFill>
                <a:schemeClr val="dk1"/>
              </a:solidFill>
              <a:effectLst/>
              <a:latin typeface="Arial"/>
              <a:ea typeface="Arial"/>
              <a:cs typeface="Arial"/>
              <a:sym typeface="Arial"/>
            </a:endParaRPr>
          </a:p>
          <a:p>
            <a:endParaRPr lang="en-US" dirty="0"/>
          </a:p>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So let’s talk about some key features of foundation grant proposals: Foundation grant writing requires a</a:t>
            </a:r>
            <a:r>
              <a:rPr lang="en-US" dirty="0">
                <a:sym typeface="Arial"/>
              </a:rPr>
              <a:t> distinct, persuasive and concise writing style that emphasizes novelty, risk, and impact. We will discuss these in more detail but briefly, when we say risk, novelty, and impact, we mean what you see here.</a:t>
            </a:r>
          </a:p>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dirty="0">
              <a:sym typeface="Arial"/>
            </a:endParaRPr>
          </a:p>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sym typeface="Arial"/>
              </a:rPr>
              <a:t>A few other things to keep in mind - foundation proposals tend to be a lot shorter than their federal counterparts. For example, the Keck Concept Paper, the first step in their application process, is one page long. The second step, the Phase I research statement, which we’ll look at later, is three pages long. Add to that, reviews for foundation proposals can be short in duration compared to federal reviews. So you have to be economical with your words and make sure you are communicating these key points loud and clear. </a:t>
            </a:r>
          </a:p>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dirty="0">
              <a:sym typeface="Arial"/>
            </a:endParaRPr>
          </a:p>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sym typeface="Arial"/>
              </a:rPr>
              <a:t>This profile makes foundation funding the ideal mechanism for bringing your most creative ideas to life. </a:t>
            </a:r>
          </a:p>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dirty="0">
              <a:sym typeface="Arial"/>
            </a:endParaRPr>
          </a:p>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sym typeface="Arial"/>
              </a:rPr>
              <a:t>I’ll add, foundations do not pay the kind of overhead that federal agencies do. Some pay none at all. So, it can be a significant infusion of cash. </a:t>
            </a:r>
          </a:p>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dirty="0">
              <a:sym typeface="Arial"/>
            </a:endParaRP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3</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65752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 name="Google Shape;4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171450" lvl="0" indent="-95250" algn="l" rtl="0">
              <a:spcBef>
                <a:spcPts val="0"/>
              </a:spcBef>
              <a:spcAft>
                <a:spcPts val="0"/>
              </a:spcAft>
              <a:buClr>
                <a:schemeClr val="dk1"/>
              </a:buClr>
              <a:buSzPts val="1200"/>
              <a:buFont typeface="Arial"/>
              <a:buNone/>
            </a:pPr>
            <a:r>
              <a:rPr lang="en-US" dirty="0"/>
              <a:t>In terms of risk, I think it’s important to draw a distinction between foundation and federal funding strategies. By federal funding, I am referring to grants like the R01, or its equivalent at agencies like NSF, DOE or DOD. I pulled the quote in the center box from a description of the R01. We are talking about ”mature hypothesis-driven projects with strong preliminary data”</a:t>
            </a:r>
          </a:p>
          <a:p>
            <a:pPr marL="171450" lvl="0" indent="-95250" algn="l" rtl="0">
              <a:spcBef>
                <a:spcPts val="0"/>
              </a:spcBef>
              <a:spcAft>
                <a:spcPts val="0"/>
              </a:spcAft>
              <a:buClr>
                <a:schemeClr val="dk1"/>
              </a:buClr>
              <a:buSzPts val="1200"/>
              <a:buFont typeface="Arial"/>
              <a:buNone/>
            </a:pPr>
            <a:endParaRPr dirty="0"/>
          </a:p>
          <a:p>
            <a:pPr marL="171450" lvl="0" indent="-95250" algn="l" rtl="0">
              <a:spcBef>
                <a:spcPts val="0"/>
              </a:spcBef>
              <a:spcAft>
                <a:spcPts val="0"/>
              </a:spcAft>
              <a:buClr>
                <a:schemeClr val="dk1"/>
              </a:buClr>
              <a:buSzPts val="1200"/>
              <a:buFont typeface="Arial"/>
              <a:buNone/>
            </a:pPr>
            <a:r>
              <a:rPr lang="en-US" dirty="0"/>
              <a:t>Foundations fund high-risk projects at the novel and translational or technology development research stages. I tend to think of these stages as having inherently more risk than standard federal research projects because they involve unproven ideas with little or no preliminary data. I’ve represented the stages as a process model here because it makes sense to me, though I don’t think that all basic science is eventually translated. As I said, I’m mostly unfamiliar with federal programs so if you have an example of a project that might not fit this process, feel free to drop it in chat.</a:t>
            </a:r>
          </a:p>
          <a:p>
            <a:pPr marL="171450" lvl="0" indent="-95250" algn="l" rtl="0">
              <a:spcBef>
                <a:spcPts val="0"/>
              </a:spcBef>
              <a:spcAft>
                <a:spcPts val="0"/>
              </a:spcAft>
              <a:buClr>
                <a:schemeClr val="dk1"/>
              </a:buClr>
              <a:buSzPts val="1200"/>
              <a:buFont typeface="Arial"/>
              <a:buNone/>
            </a:pPr>
            <a:endParaRPr lang="en-US" dirty="0"/>
          </a:p>
          <a:p>
            <a:pPr marL="171450" lvl="0" indent="-95250" algn="l" rtl="0">
              <a:spcBef>
                <a:spcPts val="0"/>
              </a:spcBef>
              <a:spcAft>
                <a:spcPts val="0"/>
              </a:spcAft>
              <a:buClr>
                <a:schemeClr val="dk1"/>
              </a:buClr>
              <a:buSzPts val="1200"/>
              <a:buFont typeface="Arial"/>
              <a:buNone/>
            </a:pPr>
            <a:r>
              <a:rPr lang="en-US" dirty="0"/>
              <a:t>At the novel end of the spectrum, we are talking about projects that represent a giant leap. They might go against scientific dogma. Or they might solve an intractable question – the holy grails as they say. If successful, these projects enable more scientific discoveries. These are the ”change the field” projects. Examples of this type of funding include awards like The Packard Fellowships for Science and Engineering, the Searle Scholars Program, and the Keck Research Grant Program, among others.</a:t>
            </a:r>
          </a:p>
          <a:p>
            <a:pPr marL="171450" lvl="0" indent="-95250" algn="l" rtl="0">
              <a:spcBef>
                <a:spcPts val="0"/>
              </a:spcBef>
              <a:spcAft>
                <a:spcPts val="0"/>
              </a:spcAft>
              <a:buClr>
                <a:schemeClr val="dk1"/>
              </a:buClr>
              <a:buSzPts val="1200"/>
              <a:buFont typeface="Arial"/>
              <a:buNone/>
            </a:pPr>
            <a:endParaRPr lang="en-US" dirty="0"/>
          </a:p>
          <a:p>
            <a:pPr marL="171450" lvl="0" indent="-95250" algn="l" rtl="0">
              <a:spcBef>
                <a:spcPts val="0"/>
              </a:spcBef>
              <a:spcAft>
                <a:spcPts val="0"/>
              </a:spcAft>
              <a:buClr>
                <a:schemeClr val="dk1"/>
              </a:buClr>
              <a:buSzPts val="1200"/>
              <a:buFont typeface="Arial"/>
              <a:buNone/>
            </a:pPr>
            <a:r>
              <a:rPr lang="en-US" dirty="0"/>
              <a:t>At the translational/applied end, we are talking about proof-of-concept or nascent technology development projects. They might seek to use validated basic research to develop proof-of-concept therapies or devices. Or, they might support drug development or tech transfer of a prototype. Regardless, this type of funding seeks to move your project closer to commercialization or broad deployment – the ”change the world” projects so to speak. Here we might think of the kinds of grants awarded by funders like American Cancer Society or the Muscular Dystrophy Association or a technology development program like the Moore Inventor Fellowship. I don’t see a lot of the first two here because, I assume, we don’t have a med school. </a:t>
            </a:r>
          </a:p>
          <a:p>
            <a:pPr marL="171450" lvl="0" indent="-95250" algn="l" rtl="0">
              <a:spcBef>
                <a:spcPts val="0"/>
              </a:spcBef>
              <a:spcAft>
                <a:spcPts val="0"/>
              </a:spcAft>
              <a:buClr>
                <a:schemeClr val="dk1"/>
              </a:buClr>
              <a:buSzPts val="1200"/>
              <a:buFont typeface="Arial"/>
              <a:buNone/>
            </a:pPr>
            <a:endParaRPr lang="en-US" dirty="0"/>
          </a:p>
          <a:p>
            <a:pPr marL="171450" lvl="0" indent="-95250" algn="l" rtl="0">
              <a:spcBef>
                <a:spcPts val="0"/>
              </a:spcBef>
              <a:spcAft>
                <a:spcPts val="0"/>
              </a:spcAft>
              <a:buClr>
                <a:schemeClr val="dk1"/>
              </a:buClr>
              <a:buSzPts val="1200"/>
              <a:buFont typeface="Arial"/>
              <a:buNone/>
            </a:pPr>
            <a:r>
              <a:rPr lang="en-US" dirty="0"/>
              <a:t>Generally, foundations will not fund projects that are eligible for federal funding as they do not want private funding to duplicate taxpayer dollars. &lt;ANIMATION&gt; And this is a great metric for measuring the risk of your idea. That is, if this project could feasibly win a standard research grant from NIH or NSF, it likely won’t be of interest to foundations. On the other hand, if your idea is something the feds would be interested if you only you had more data, this suggests it might be a good candidate to take to a foundation.</a:t>
            </a:r>
          </a:p>
          <a:p>
            <a:pPr marL="171450" lvl="0" indent="-95250" algn="l" rtl="0">
              <a:spcBef>
                <a:spcPts val="0"/>
              </a:spcBef>
              <a:spcAft>
                <a:spcPts val="0"/>
              </a:spcAft>
              <a:buClr>
                <a:schemeClr val="dk1"/>
              </a:buClr>
              <a:buSzPts val="1200"/>
              <a:buFont typeface="Arial"/>
              <a:buNone/>
            </a:pPr>
            <a:endParaRPr lang="en-US" dirty="0"/>
          </a:p>
          <a:p>
            <a:pPr marL="171450" lvl="0" indent="-95250" algn="l" rtl="0">
              <a:spcBef>
                <a:spcPts val="0"/>
              </a:spcBef>
              <a:spcAft>
                <a:spcPts val="0"/>
              </a:spcAft>
              <a:buClr>
                <a:schemeClr val="dk1"/>
              </a:buClr>
              <a:buSzPts val="1200"/>
              <a:buFont typeface="Arial"/>
              <a:buNone/>
            </a:pPr>
            <a:r>
              <a:rPr lang="en-US" dirty="0"/>
              <a:t>A tip – sometimes folks interpret this metric a little too loosely. For example, one PI I worked with wanted to apply for a foundation grant because he was currently funded by the feds and was ineligible to apply for another while he had an active grant. This doesn’t meet the standard. The key feature is that the feds won’t fund it because it is too early stage, lacks sufficient preliminary data, and is therefore too high-risk. &lt;Mention tip sheet&gt;</a:t>
            </a:r>
          </a:p>
          <a:p>
            <a:pPr marL="171450" lvl="0" indent="-95250" algn="l" rtl="0">
              <a:spcBef>
                <a:spcPts val="0"/>
              </a:spcBef>
              <a:spcAft>
                <a:spcPts val="0"/>
              </a:spcAft>
              <a:buClr>
                <a:schemeClr val="dk1"/>
              </a:buClr>
              <a:buSzPts val="1200"/>
              <a:buFont typeface="Arial"/>
              <a:buNone/>
            </a:pPr>
            <a:endParaRPr lang="en-US" dirty="0"/>
          </a:p>
          <a:p>
            <a:pPr marL="171450" lvl="0" indent="-95250" algn="l" rtl="0">
              <a:spcBef>
                <a:spcPts val="0"/>
              </a:spcBef>
              <a:spcAft>
                <a:spcPts val="0"/>
              </a:spcAft>
              <a:buClr>
                <a:schemeClr val="dk1"/>
              </a:buClr>
              <a:buSzPts val="1200"/>
              <a:buFont typeface="Arial"/>
              <a:buNone/>
            </a:pPr>
            <a:r>
              <a:rPr lang="en-US" dirty="0"/>
              <a:t>Finally, as I said, foundations fund projects that are risky, but feasible. </a:t>
            </a:r>
          </a:p>
          <a:p>
            <a:pPr marL="171450" lvl="0" indent="-95250" algn="l" rtl="0">
              <a:spcBef>
                <a:spcPts val="0"/>
              </a:spcBef>
              <a:spcAft>
                <a:spcPts val="0"/>
              </a:spcAft>
              <a:buClr>
                <a:schemeClr val="dk1"/>
              </a:buClr>
              <a:buSzPts val="1200"/>
              <a:buFont typeface="Arial"/>
              <a:buNone/>
            </a:pPr>
            <a:endParaRPr lang="en-US" dirty="0"/>
          </a:p>
          <a:p>
            <a:pPr marL="171450" lvl="0" indent="-95250" algn="l" rtl="0">
              <a:spcBef>
                <a:spcPts val="0"/>
              </a:spcBef>
              <a:spcAft>
                <a:spcPts val="0"/>
              </a:spcAft>
              <a:buClr>
                <a:schemeClr val="dk1"/>
              </a:buClr>
              <a:buSzPts val="1200"/>
              <a:buFont typeface="Arial"/>
              <a:buNone/>
            </a:pPr>
            <a:r>
              <a:rPr lang="en-US" dirty="0"/>
              <a:t>Does anyone have any questions or thoughts before we move on?</a:t>
            </a:r>
          </a:p>
          <a:p>
            <a:pPr marL="171450" lvl="0" indent="-95250" algn="l" rtl="0">
              <a:spcBef>
                <a:spcPts val="0"/>
              </a:spcBef>
              <a:spcAft>
                <a:spcPts val="0"/>
              </a:spcAft>
              <a:buClr>
                <a:schemeClr val="dk1"/>
              </a:buClr>
              <a:buSzPts val="1200"/>
              <a:buFont typeface="Arial"/>
              <a:buNone/>
            </a:pPr>
            <a:endParaRPr lang="en-US" dirty="0"/>
          </a:p>
        </p:txBody>
      </p:sp>
      <p:sp>
        <p:nvSpPr>
          <p:cNvPr id="47" name="Google Shape;4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Foundations fund projects that are innovative AND distinctive. They leverage unique approaches to solve those intractable risky problems. They might deploy newly developed techniques or novel instrumentation.</a:t>
            </a:r>
          </a:p>
          <a:p>
            <a:endParaRPr lang="en-US" dirty="0"/>
          </a:p>
          <a:p>
            <a:r>
              <a:rPr lang="en-US" dirty="0"/>
              <a:t>A good metric for assessing the novelty of your idea is to ask, “What are others in the field doing?” If your project’s approach radically different from the approaches others are using, you are probably in the right space.</a:t>
            </a:r>
          </a:p>
          <a:p>
            <a:endParaRPr lang="en-US" dirty="0"/>
          </a:p>
          <a:p>
            <a:r>
              <a:rPr lang="en-US" dirty="0"/>
              <a:t>A caveat – that you are attempting to solve an intractable problem doesn’t make it novel in this sense. It’s the approach that counts. If your method is unique, this suggests that it *could* be successful where others haven’t been. That’s also part of what makes it risky and unproven. </a:t>
            </a:r>
          </a:p>
          <a:p>
            <a:endParaRPr lang="en-US" dirty="0"/>
          </a:p>
          <a:p>
            <a:r>
              <a:rPr lang="en-US" dirty="0"/>
              <a:t>A few tips for when it comes time to write: talk about the state-of-the-art and how your approach differs from what others in the field are doing. If no one else is working on this problem, you will need to explain why. Avoid references to the unique qualifications of the team or interdisciplinarity. Also, avoid statements like ”This question represents the holy grail of our field…” None of this communicates novelty.</a:t>
            </a:r>
          </a:p>
          <a:p>
            <a:endParaRPr lang="en-US" dirty="0"/>
          </a:p>
          <a:p>
            <a:r>
              <a:rPr lang="en-US" dirty="0"/>
              <a:t>Does anyone have any questions or thoughts before we move on?</a:t>
            </a:r>
          </a:p>
        </p:txBody>
      </p:sp>
      <p:sp>
        <p:nvSpPr>
          <p:cNvPr id="4" name="Slide Number Placeholder 3"/>
          <p:cNvSpPr>
            <a:spLocks noGrp="1"/>
          </p:cNvSpPr>
          <p:nvPr>
            <p:ph type="sldNum" sz="quarter" idx="5"/>
          </p:nvPr>
        </p:nvSpPr>
        <p:spPr/>
        <p:txBody>
          <a:bodyPr/>
          <a:lstStyle/>
          <a:p>
            <a:fld id="{84B7DBC5-2A13-CA47-B9EE-6017A92B6B18}" type="slidenum">
              <a:rPr lang="en-US" smtClean="0"/>
              <a:t>5</a:t>
            </a:fld>
            <a:endParaRPr lang="en-US"/>
          </a:p>
        </p:txBody>
      </p:sp>
    </p:spTree>
    <p:extLst>
      <p:ext uri="{BB962C8B-B14F-4D97-AF65-F5344CB8AC3E}">
        <p14:creationId xmlns:p14="http://schemas.microsoft.com/office/powerpoint/2010/main" val="2211818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Foundations want to fund projects that will bring about meaningful and significant change to science, the world or both. They want to be able to tweet out a note of congratulations when you win your Nobel, while mentioning that *ahem* they helped make your discovery possible. </a:t>
            </a:r>
          </a:p>
          <a:p>
            <a:endParaRPr lang="en-US" dirty="0"/>
          </a:p>
          <a:p>
            <a:r>
              <a:rPr lang="en-US" dirty="0"/>
              <a:t>Jennifer </a:t>
            </a:r>
            <a:r>
              <a:rPr lang="en-US" dirty="0" err="1"/>
              <a:t>Doudna</a:t>
            </a:r>
            <a:r>
              <a:rPr lang="en-US" dirty="0"/>
              <a:t> is a really great example here. CRISPR started as an observation one of her colleagues shared with her. That observation led to a basic science question and eventually, development of a method of gene editing that is now being used to answer a broad range of basic biological science questions with relevance to human health, climate, agriculture, you name it. It’s also being translated into things like promising therapies for rare genetic disorders, and new methods for improving agricultural productivity. It doesn’t get any more impactful than that. </a:t>
            </a:r>
          </a:p>
          <a:p>
            <a:endParaRPr lang="en-US" dirty="0"/>
          </a:p>
          <a:p>
            <a:r>
              <a:rPr lang="en-US" dirty="0"/>
              <a:t>A good metric for assessing the impact of your idea is to ask, “What is the audience for any data you will produce?” and “How will this change everyday life?” The broader the impact you can imagine, for your colleagues and further downstream, the better positioned your idea is for foundation support.</a:t>
            </a:r>
          </a:p>
          <a:p>
            <a:endParaRPr lang="en-US" dirty="0"/>
          </a:p>
          <a:p>
            <a:r>
              <a:rPr lang="en-US" dirty="0"/>
              <a:t>Some tips for communicating impact in your writing: Think macro and micro. I think of the impact for the field as the micro and the world the macro. With a novel basic science proposal, at *minimum* you need to describe the science that this would enable if you are successful and be explicit. Don’t take it for granted that your audience will know. Even if you are writing a novel basic science proposal, don’t be afraid to highlight the translational possibilities, even if only briefly. No reviewer would interpret that as a claim that you are going to cure cancer, for example, but sharing with your reviewers that your idea could pave the way for Alzheimer’s treatments or a cheap and scalable carbon-capture device helps them to imagine the possibilities and get excited about your idea. Also, designing each of your aims in such a way that they are significant on their own, is a great strategy for maximizing impact. </a:t>
            </a:r>
          </a:p>
          <a:p>
            <a:endParaRPr lang="en-US" dirty="0"/>
          </a:p>
          <a:p>
            <a:r>
              <a:rPr lang="en-US" dirty="0"/>
              <a:t>Does anyone have any questions or thoughts before we move on?</a:t>
            </a:r>
          </a:p>
        </p:txBody>
      </p:sp>
      <p:sp>
        <p:nvSpPr>
          <p:cNvPr id="4" name="Slide Number Placeholder 3"/>
          <p:cNvSpPr>
            <a:spLocks noGrp="1"/>
          </p:cNvSpPr>
          <p:nvPr>
            <p:ph type="sldNum" sz="quarter" idx="5"/>
          </p:nvPr>
        </p:nvSpPr>
        <p:spPr/>
        <p:txBody>
          <a:bodyPr/>
          <a:lstStyle/>
          <a:p>
            <a:fld id="{84B7DBC5-2A13-CA47-B9EE-6017A92B6B18}" type="slidenum">
              <a:rPr lang="en-US" smtClean="0"/>
              <a:t>6</a:t>
            </a:fld>
            <a:endParaRPr lang="en-US"/>
          </a:p>
        </p:txBody>
      </p:sp>
    </p:spTree>
    <p:extLst>
      <p:ext uri="{BB962C8B-B14F-4D97-AF65-F5344CB8AC3E}">
        <p14:creationId xmlns:p14="http://schemas.microsoft.com/office/powerpoint/2010/main" val="3110864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r>
              <a:rPr lang="en-US" dirty="0"/>
              <a:t>I want to say a little about tight writing, a concept I took from a book by William </a:t>
            </a:r>
            <a:r>
              <a:rPr lang="en-US" dirty="0" err="1"/>
              <a:t>Brohaugh</a:t>
            </a:r>
            <a:r>
              <a:rPr lang="en-US" dirty="0"/>
              <a:t>. There’s a reference here and again on the resources slide at the end for anyone who would like to check it out. I would highly recommend it to anyone who does a lot of writing in their work. It’s short so you could probably get through it in a few hours.</a:t>
            </a:r>
          </a:p>
          <a:p>
            <a:pPr marL="0" lvl="0" indent="0" algn="l" rtl="0">
              <a:spcBef>
                <a:spcPts val="0"/>
              </a:spcBef>
              <a:spcAft>
                <a:spcPts val="0"/>
              </a:spcAft>
              <a:buClr>
                <a:schemeClr val="dk1"/>
              </a:buClr>
              <a:buSzPts val="1200"/>
              <a:buFont typeface="Arial"/>
              <a:buNone/>
            </a:pPr>
            <a:endParaRPr lang="en-US" dirty="0"/>
          </a:p>
          <a:p>
            <a:pPr marL="0" lvl="0" indent="0" algn="l" rtl="0">
              <a:spcBef>
                <a:spcPts val="0"/>
              </a:spcBef>
              <a:spcAft>
                <a:spcPts val="0"/>
              </a:spcAft>
              <a:buClr>
                <a:schemeClr val="dk1"/>
              </a:buClr>
              <a:buSzPts val="1200"/>
              <a:buFont typeface="Arial"/>
              <a:buNone/>
            </a:pPr>
            <a:r>
              <a:rPr lang="en-US" dirty="0"/>
              <a:t>I don’t see a lot of tight writing in my work so if you can master this skill, it will really set your </a:t>
            </a:r>
            <a:r>
              <a:rPr lang="en-US" dirty="0" err="1"/>
              <a:t>porposals</a:t>
            </a:r>
            <a:r>
              <a:rPr lang="en-US" dirty="0"/>
              <a:t> apart. </a:t>
            </a:r>
          </a:p>
          <a:p>
            <a:pPr marL="0" lvl="0" indent="0" algn="l" rtl="0">
              <a:spcBef>
                <a:spcPts val="0"/>
              </a:spcBef>
              <a:spcAft>
                <a:spcPts val="0"/>
              </a:spcAft>
              <a:buClr>
                <a:schemeClr val="dk1"/>
              </a:buClr>
              <a:buSzPts val="1200"/>
              <a:buFont typeface="Arial"/>
              <a:buNone/>
            </a:pPr>
            <a:endParaRPr lang="en-US" dirty="0"/>
          </a:p>
          <a:p>
            <a:pPr marL="0" lvl="0" indent="0" algn="l" rtl="0">
              <a:spcBef>
                <a:spcPts val="0"/>
              </a:spcBef>
              <a:spcAft>
                <a:spcPts val="0"/>
              </a:spcAft>
              <a:buClr>
                <a:schemeClr val="dk1"/>
              </a:buClr>
              <a:buSzPts val="1200"/>
              <a:buFont typeface="Arial"/>
              <a:buNone/>
            </a:pPr>
            <a:r>
              <a:rPr lang="en-US" dirty="0"/>
              <a:t>So let’s talk briefly about the features of tight writing and how it benefits your proposals. </a:t>
            </a:r>
          </a:p>
          <a:p>
            <a:pPr marL="0" lvl="0" indent="0" algn="l" rtl="0">
              <a:spcBef>
                <a:spcPts val="0"/>
              </a:spcBef>
              <a:spcAft>
                <a:spcPts val="0"/>
              </a:spcAft>
              <a:buClr>
                <a:schemeClr val="dk1"/>
              </a:buClr>
              <a:buSzPts val="1200"/>
              <a:buFont typeface="Arial"/>
              <a:buNone/>
            </a:pPr>
            <a:r>
              <a:rPr lang="en-US" dirty="0"/>
              <a:t> </a:t>
            </a:r>
          </a:p>
          <a:p>
            <a:pPr marL="171450" lvl="0" indent="-171450" algn="l" rtl="0">
              <a:spcBef>
                <a:spcPts val="0"/>
              </a:spcBef>
              <a:spcAft>
                <a:spcPts val="0"/>
              </a:spcAft>
              <a:buClr>
                <a:schemeClr val="dk1"/>
              </a:buClr>
              <a:buSzPts val="1200"/>
              <a:buFont typeface="Arial"/>
              <a:buChar char="•"/>
            </a:pPr>
            <a:r>
              <a:rPr lang="en-US" dirty="0"/>
              <a:t>Concise – It’s pithy, It’s sharp. It packs the most meaning into the right amount of words. I say the right amount of words rather than fewest because tight proposal writing isn’t necessarily short. It can be long, it can get technical in spots, but it isn’t tedious. </a:t>
            </a:r>
            <a:endParaRPr dirty="0"/>
          </a:p>
          <a:p>
            <a:pPr marL="171450" lvl="0" indent="-171450" algn="l" rtl="0">
              <a:spcBef>
                <a:spcPts val="0"/>
              </a:spcBef>
              <a:spcAft>
                <a:spcPts val="0"/>
              </a:spcAft>
              <a:buClr>
                <a:schemeClr val="dk1"/>
              </a:buClr>
              <a:buSzPts val="1200"/>
              <a:buFont typeface="Arial"/>
              <a:buChar char="•"/>
            </a:pPr>
            <a:r>
              <a:rPr lang="en-US" dirty="0"/>
              <a:t>Persuasive – It’s authoritative, confident, and logical. It gently leads your readers and encourages and inspires them to continue. It reveals rather than obscures the big picture. It answers rather than raises questions.</a:t>
            </a:r>
            <a:endParaRPr dirty="0"/>
          </a:p>
          <a:p>
            <a:pPr marL="171450" lvl="0" indent="-171450" algn="l" rtl="0">
              <a:spcBef>
                <a:spcPts val="0"/>
              </a:spcBef>
              <a:spcAft>
                <a:spcPts val="0"/>
              </a:spcAft>
              <a:buClr>
                <a:schemeClr val="dk1"/>
              </a:buClr>
              <a:buSzPts val="1200"/>
              <a:buFont typeface="Arial"/>
              <a:buChar char="•"/>
            </a:pPr>
            <a:r>
              <a:rPr lang="en-US" dirty="0"/>
              <a:t>Accessible – It enables a broad audience to interpret and absorb the significant parts, i.e. the risk, novelty and impact, of your proposal.</a:t>
            </a:r>
            <a:endParaRPr dirty="0"/>
          </a:p>
          <a:p>
            <a:pPr marL="171450" lvl="0" indent="-171450" algn="l" rtl="0">
              <a:spcBef>
                <a:spcPts val="0"/>
              </a:spcBef>
              <a:spcAft>
                <a:spcPts val="0"/>
              </a:spcAft>
              <a:buClr>
                <a:schemeClr val="dk1"/>
              </a:buClr>
              <a:buSzPts val="1200"/>
              <a:buFont typeface="Arial"/>
              <a:buChar char="•"/>
            </a:pPr>
            <a:r>
              <a:rPr lang="en-US" dirty="0"/>
              <a:t>Understandable - It aids the reader’s comprehension, enabling them to absorb more information with minimal fatigue.</a:t>
            </a:r>
            <a:endParaRPr dirty="0"/>
          </a:p>
          <a:p>
            <a:pPr marL="171450" lvl="0" indent="-171450" algn="l" rtl="0">
              <a:spcBef>
                <a:spcPts val="0"/>
              </a:spcBef>
              <a:spcAft>
                <a:spcPts val="0"/>
              </a:spcAft>
              <a:buClr>
                <a:schemeClr val="dk1"/>
              </a:buClr>
              <a:buSzPts val="1200"/>
              <a:buFont typeface="Arial"/>
              <a:buChar char="•"/>
            </a:pPr>
            <a:r>
              <a:rPr lang="en-US" dirty="0"/>
              <a:t>Memorable – It renders your case clearly, enabling your readers to recall more information when prompted, like say, at an advisory board meeting that occurs a week after your reviewer read the applications so the information is stale.</a:t>
            </a:r>
          </a:p>
          <a:p>
            <a:pPr marL="171450" lvl="0" indent="-171450" algn="l" rtl="0">
              <a:spcBef>
                <a:spcPts val="0"/>
              </a:spcBef>
              <a:spcAft>
                <a:spcPts val="0"/>
              </a:spcAft>
              <a:buClr>
                <a:schemeClr val="dk1"/>
              </a:buClr>
              <a:buSzPts val="1200"/>
              <a:buFont typeface="Arial"/>
              <a:buChar char="•"/>
            </a:pPr>
            <a:r>
              <a:rPr lang="en-US" dirty="0"/>
              <a:t>Exciting – this might be the most significant benefit. We humans are primed for storytelling and tightly written proposals tell a clear story that gets the reader invested in the outcome. Reviewing proposals can be a slog, but when I review one that is tightly written, it’s not only enjoyable to read, but it also takes significantly less time. For example, I’d say it takes me about a half hour, on average, to read through a Keck Phase I application. I recently reviewed one that took only 10 minutes, hit all the major points that Keck is interested in knowing, and I was able to understand the majority of it, even the methodology. Of course, a scientist would pull even more meaning out of that section than I could – it wasn’t devoid of technical information – but the key feature of each aim and its benefit was clear even to me. </a:t>
            </a:r>
          </a:p>
          <a:p>
            <a:pPr marL="171450" lvl="0" indent="-171450" algn="l" rtl="0">
              <a:spcBef>
                <a:spcPts val="0"/>
              </a:spcBef>
              <a:spcAft>
                <a:spcPts val="0"/>
              </a:spcAft>
              <a:buClr>
                <a:schemeClr val="dk1"/>
              </a:buClr>
              <a:buSzPts val="1200"/>
              <a:buFont typeface="Arial"/>
              <a:buChar char="•"/>
            </a:pPr>
            <a:endParaRPr lang="en-US" dirty="0"/>
          </a:p>
          <a:p>
            <a:pPr marL="0" lvl="0" indent="0" algn="l" rtl="0">
              <a:spcBef>
                <a:spcPts val="0"/>
              </a:spcBef>
              <a:spcAft>
                <a:spcPts val="0"/>
              </a:spcAft>
              <a:buClr>
                <a:schemeClr val="dk1"/>
              </a:buClr>
              <a:buSzPts val="1200"/>
              <a:buFont typeface="Arial"/>
              <a:buNone/>
            </a:pPr>
            <a:r>
              <a:rPr lang="en-US" dirty="0"/>
              <a:t>All of this serves to make your proposal stand out. An exciting proposal is a memorable one and can help to put you at the top of the stack.</a:t>
            </a:r>
          </a:p>
          <a:p>
            <a:pPr marL="171450" lvl="0" indent="-171450" algn="l" rtl="0">
              <a:spcBef>
                <a:spcPts val="0"/>
              </a:spcBef>
              <a:spcAft>
                <a:spcPts val="0"/>
              </a:spcAft>
              <a:buClr>
                <a:schemeClr val="dk1"/>
              </a:buClr>
              <a:buSzPts val="1200"/>
              <a:buFont typeface="Arial"/>
              <a:buChar char="•"/>
            </a:pPr>
            <a:endParaRPr lang="en-US" dirty="0"/>
          </a:p>
          <a:p>
            <a:pPr marL="0" lvl="0" indent="0" algn="l" rtl="0">
              <a:spcBef>
                <a:spcPts val="0"/>
              </a:spcBef>
              <a:spcAft>
                <a:spcPts val="0"/>
              </a:spcAft>
              <a:buClr>
                <a:schemeClr val="dk1"/>
              </a:buClr>
              <a:buSzPts val="1200"/>
              <a:buFont typeface="Arial"/>
              <a:buNone/>
            </a:pPr>
            <a:r>
              <a:rPr lang="en-US" dirty="0"/>
              <a:t>As we move into the next phase of this presentation, keep these features and benefits in mind because I think that the samples I’ve included reflect tight writing.</a:t>
            </a:r>
            <a:endParaRPr dirty="0"/>
          </a:p>
        </p:txBody>
      </p:sp>
      <p:sp>
        <p:nvSpPr>
          <p:cNvPr id="97" name="Google Shape;97;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5" name="Google Shape;75;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r>
              <a:rPr lang="en-US"/>
              <a:t>The antithesis of tight writing is lengthy, verbose, frustrating and difficult to absorb. Tight writing requires the elimination of elements that impede reading and understanding.</a:t>
            </a:r>
            <a:endParaRPr/>
          </a:p>
          <a:p>
            <a:pPr marL="171450" lvl="0" indent="-171450" algn="l" rtl="0">
              <a:spcBef>
                <a:spcPts val="0"/>
              </a:spcBef>
              <a:spcAft>
                <a:spcPts val="0"/>
              </a:spcAft>
              <a:buClr>
                <a:schemeClr val="dk1"/>
              </a:buClr>
              <a:buSzPts val="1200"/>
              <a:buFont typeface="Arial"/>
              <a:buChar char="•"/>
            </a:pPr>
            <a:r>
              <a:rPr lang="en-US"/>
              <a:t>Confusing – Some examples of things that confuse: lengthy or convoluted sentences, jargon, 50-cent words, disorganization. Proposals written in this way often lack focus, or render novelty or methodologies unclear.</a:t>
            </a:r>
            <a:endParaRPr/>
          </a:p>
          <a:p>
            <a:pPr marL="171450" lvl="0" indent="-171450" algn="l" rtl="0">
              <a:spcBef>
                <a:spcPts val="0"/>
              </a:spcBef>
              <a:spcAft>
                <a:spcPts val="0"/>
              </a:spcAft>
              <a:buClr>
                <a:schemeClr val="dk1"/>
              </a:buClr>
              <a:buSzPts val="1200"/>
              <a:buFont typeface="Arial"/>
              <a:buChar char="•"/>
            </a:pPr>
            <a:r>
              <a:rPr lang="en-US"/>
              <a:t>Obscure – Flabby writing can obscure by making your point difficult to absorb, but also by creating homework for your reader. Too many external references or overreliance on a complicated figure can force your reader (to have) to seek outside information to understand what it is you are proposing. In a highly competitive review, this is a liability. If you have three reviewers, one an expert, the other two in unrelated fields, you could feasibly receive high marks from the expert reviewer but be sunk by the non-experts because they didn’t understand what you are proposing. I see this happen in internal reviews all the time.</a:t>
            </a:r>
            <a:endParaRPr/>
          </a:p>
          <a:p>
            <a:pPr marL="171450" lvl="0" indent="-171450" algn="l" rtl="0">
              <a:spcBef>
                <a:spcPts val="0"/>
              </a:spcBef>
              <a:spcAft>
                <a:spcPts val="0"/>
              </a:spcAft>
              <a:buClr>
                <a:schemeClr val="dk1"/>
              </a:buClr>
              <a:buSzPts val="1200"/>
              <a:buFont typeface="Arial"/>
              <a:buChar char="•"/>
            </a:pPr>
            <a:r>
              <a:rPr lang="en-US"/>
              <a:t>Didactic – A real risk for academic writers – resist the urge to lecture or overexplain. Readers forced to plod through information they don’t feel they need will be resistant to your message and may grow resentful. Reviewers often express annoyance with proposals that do this.</a:t>
            </a:r>
            <a:endParaRPr/>
          </a:p>
          <a:p>
            <a:pPr marL="171450" lvl="0" indent="-171450" algn="l" rtl="0">
              <a:spcBef>
                <a:spcPts val="0"/>
              </a:spcBef>
              <a:spcAft>
                <a:spcPts val="0"/>
              </a:spcAft>
              <a:buClr>
                <a:schemeClr val="dk1"/>
              </a:buClr>
              <a:buSzPts val="1200"/>
              <a:buFont typeface="Arial"/>
              <a:buChar char="•"/>
            </a:pPr>
            <a:r>
              <a:rPr lang="en-US"/>
              <a:t>Distracting – avoid things that call attention to themselves. For example, a clever turn of phrase or cheeky acronym could potentially elevate your point through humor or it could be perceived as awkward and out-of-place. Awkward makes a reader stop to think: “Did I read that right?” </a:t>
            </a:r>
            <a:endParaRPr/>
          </a:p>
        </p:txBody>
      </p:sp>
      <p:sp>
        <p:nvSpPr>
          <p:cNvPr id="76" name="Google Shape;76;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171450" lvl="0" indent="-171450" algn="l" rtl="0">
              <a:spcBef>
                <a:spcPts val="0"/>
              </a:spcBef>
              <a:spcAft>
                <a:spcPts val="0"/>
              </a:spcAft>
              <a:buClr>
                <a:schemeClr val="dk1"/>
              </a:buClr>
              <a:buSzPts val="1200"/>
              <a:buFont typeface="Arial"/>
              <a:buChar char="•"/>
            </a:pPr>
            <a:endParaRPr dirty="0"/>
          </a:p>
        </p:txBody>
      </p:sp>
      <p:sp>
        <p:nvSpPr>
          <p:cNvPr id="104" name="Google Shape;104;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6"/>
        <p:cNvGrpSpPr/>
        <p:nvPr/>
      </p:nvGrpSpPr>
      <p:grpSpPr>
        <a:xfrm>
          <a:off x="0" y="0"/>
          <a:ext cx="0" cy="0"/>
          <a:chOff x="0" y="0"/>
          <a:chExt cx="0" cy="0"/>
        </a:xfrm>
      </p:grpSpPr>
      <p:sp>
        <p:nvSpPr>
          <p:cNvPr id="17" name="Google Shape;17;p14"/>
          <p:cNvSpPr txBox="1">
            <a:spLocks noGrp="1"/>
          </p:cNvSpPr>
          <p:nvPr>
            <p:ph type="ctrTitle"/>
          </p:nvPr>
        </p:nvSpPr>
        <p:spPr>
          <a:xfrm>
            <a:off x="685800" y="824333"/>
            <a:ext cx="6813884" cy="163946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C28220"/>
              </a:buClr>
              <a:buSzPts val="5000"/>
              <a:buFont typeface="Georgia"/>
              <a:buNone/>
              <a:defRPr sz="5000">
                <a:solidFill>
                  <a:srgbClr val="C2822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14"/>
          <p:cNvSpPr txBox="1">
            <a:spLocks noGrp="1"/>
          </p:cNvSpPr>
          <p:nvPr>
            <p:ph type="subTitle" idx="1"/>
          </p:nvPr>
        </p:nvSpPr>
        <p:spPr>
          <a:xfrm>
            <a:off x="685800" y="2575258"/>
            <a:ext cx="6400800" cy="1113590"/>
          </a:xfrm>
          <a:prstGeom prst="rect">
            <a:avLst/>
          </a:prstGeom>
          <a:noFill/>
          <a:ln>
            <a:noFill/>
          </a:ln>
        </p:spPr>
        <p:txBody>
          <a:bodyPr spcFirstLastPara="1" wrap="square" lIns="91425" tIns="45700" rIns="91425" bIns="45700" anchor="t" anchorCtr="0">
            <a:normAutofit/>
          </a:bodyPr>
          <a:lstStyle>
            <a:lvl1pPr lvl="0" algn="l">
              <a:spcBef>
                <a:spcPts val="440"/>
              </a:spcBef>
              <a:spcAft>
                <a:spcPts val="0"/>
              </a:spcAft>
              <a:buClr>
                <a:srgbClr val="2D637F"/>
              </a:buClr>
              <a:buSzPts val="2200"/>
              <a:buNone/>
              <a:defRPr>
                <a:solidFill>
                  <a:srgbClr val="2D637F"/>
                </a:solidFill>
              </a:defRPr>
            </a:lvl1pPr>
            <a:lvl2pPr lvl="1" algn="ctr">
              <a:spcBef>
                <a:spcPts val="400"/>
              </a:spcBef>
              <a:spcAft>
                <a:spcPts val="0"/>
              </a:spcAft>
              <a:buClr>
                <a:srgbClr val="888888"/>
              </a:buClr>
              <a:buSzPts val="2000"/>
              <a:buNone/>
              <a:defRPr>
                <a:solidFill>
                  <a:srgbClr val="888888"/>
                </a:solidFill>
              </a:defRPr>
            </a:lvl2pPr>
            <a:lvl3pPr lvl="2" algn="ctr">
              <a:spcBef>
                <a:spcPts val="360"/>
              </a:spcBef>
              <a:spcAft>
                <a:spcPts val="0"/>
              </a:spcAft>
              <a:buClr>
                <a:srgbClr val="888888"/>
              </a:buClr>
              <a:buSzPts val="1800"/>
              <a:buNone/>
              <a:defRPr>
                <a:solidFill>
                  <a:srgbClr val="888888"/>
                </a:solidFill>
              </a:defRPr>
            </a:lvl3pPr>
            <a:lvl4pPr lvl="3" algn="ctr">
              <a:spcBef>
                <a:spcPts val="320"/>
              </a:spcBef>
              <a:spcAft>
                <a:spcPts val="0"/>
              </a:spcAft>
              <a:buClr>
                <a:srgbClr val="888888"/>
              </a:buClr>
              <a:buSzPts val="1600"/>
              <a:buNone/>
              <a:defRPr>
                <a:solidFill>
                  <a:srgbClr val="888888"/>
                </a:solidFill>
              </a:defRPr>
            </a:lvl4pPr>
            <a:lvl5pPr lvl="4" algn="ctr">
              <a:spcBef>
                <a:spcPts val="280"/>
              </a:spcBef>
              <a:spcAft>
                <a:spcPts val="0"/>
              </a:spcAft>
              <a:buClr>
                <a:srgbClr val="888888"/>
              </a:buClr>
              <a:buSzPts val="14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15"/>
          <p:cNvSpPr txBox="1">
            <a:spLocks noGrp="1"/>
          </p:cNvSpPr>
          <p:nvPr>
            <p:ph type="title"/>
          </p:nvPr>
        </p:nvSpPr>
        <p:spPr>
          <a:xfrm>
            <a:off x="457200" y="1250032"/>
            <a:ext cx="7766050" cy="1150353"/>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C28220"/>
              </a:buClr>
              <a:buSzPts val="4200"/>
              <a:buFont typeface="Georgia"/>
              <a:buNone/>
              <a:defRPr sz="4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15"/>
          <p:cNvSpPr txBox="1">
            <a:spLocks noGrp="1"/>
          </p:cNvSpPr>
          <p:nvPr>
            <p:ph type="body" idx="1"/>
          </p:nvPr>
        </p:nvSpPr>
        <p:spPr>
          <a:xfrm>
            <a:off x="482600" y="2518947"/>
            <a:ext cx="7740650" cy="2064669"/>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rgbClr val="2D637F"/>
              </a:buClr>
              <a:buSzPts val="1800"/>
              <a:buChar char="•"/>
              <a:defRPr/>
            </a:lvl1pPr>
            <a:lvl2pPr marL="914400" lvl="1" indent="-342900" algn="l">
              <a:spcBef>
                <a:spcPts val="360"/>
              </a:spcBef>
              <a:spcAft>
                <a:spcPts val="0"/>
              </a:spcAft>
              <a:buClr>
                <a:srgbClr val="2D637F"/>
              </a:buClr>
              <a:buSzPts val="1800"/>
              <a:buChar char="–"/>
              <a:defRPr/>
            </a:lvl2pPr>
            <a:lvl3pPr marL="1371600" lvl="2" indent="-342900" algn="l">
              <a:spcBef>
                <a:spcPts val="360"/>
              </a:spcBef>
              <a:spcAft>
                <a:spcPts val="0"/>
              </a:spcAft>
              <a:buClr>
                <a:srgbClr val="2D637F"/>
              </a:buClr>
              <a:buSzPts val="1800"/>
              <a:buChar char="•"/>
              <a:defRPr/>
            </a:lvl3pPr>
            <a:lvl4pPr marL="1828800" lvl="3" indent="-342900" algn="l">
              <a:spcBef>
                <a:spcPts val="360"/>
              </a:spcBef>
              <a:spcAft>
                <a:spcPts val="0"/>
              </a:spcAft>
              <a:buClr>
                <a:srgbClr val="2D637F"/>
              </a:buClr>
              <a:buSzPts val="1800"/>
              <a:buChar char="–"/>
              <a:defRPr/>
            </a:lvl4pPr>
            <a:lvl5pPr marL="2286000" lvl="4" indent="-342900" algn="l">
              <a:spcBef>
                <a:spcPts val="360"/>
              </a:spcBef>
              <a:spcAft>
                <a:spcPts val="0"/>
              </a:spcAft>
              <a:buClr>
                <a:srgbClr val="2D637F"/>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2"/>
        <p:cNvGrpSpPr/>
        <p:nvPr/>
      </p:nvGrpSpPr>
      <p:grpSpPr>
        <a:xfrm>
          <a:off x="0" y="0"/>
          <a:ext cx="0" cy="0"/>
          <a:chOff x="0" y="0"/>
          <a:chExt cx="0" cy="0"/>
        </a:xfrm>
      </p:grpSpPr>
      <p:sp>
        <p:nvSpPr>
          <p:cNvPr id="23" name="Google Shape;23;p16"/>
          <p:cNvSpPr txBox="1">
            <a:spLocks noGrp="1"/>
          </p:cNvSpPr>
          <p:nvPr>
            <p:ph type="title"/>
          </p:nvPr>
        </p:nvSpPr>
        <p:spPr>
          <a:xfrm>
            <a:off x="568325" y="2017295"/>
            <a:ext cx="7772400" cy="1996573"/>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rgbClr val="C28220"/>
              </a:buClr>
              <a:buSzPts val="4200"/>
              <a:buFont typeface="Georgia"/>
              <a:buNone/>
              <a:defRPr sz="4200" b="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16"/>
          <p:cNvSpPr txBox="1">
            <a:spLocks noGrp="1"/>
          </p:cNvSpPr>
          <p:nvPr>
            <p:ph type="body" idx="1"/>
          </p:nvPr>
        </p:nvSpPr>
        <p:spPr>
          <a:xfrm>
            <a:off x="568325" y="1019341"/>
            <a:ext cx="7772400" cy="895685"/>
          </a:xfrm>
          <a:prstGeom prst="rect">
            <a:avLst/>
          </a:prstGeom>
          <a:noFill/>
          <a:ln>
            <a:noFill/>
          </a:ln>
        </p:spPr>
        <p:txBody>
          <a:bodyPr spcFirstLastPara="1" wrap="square" lIns="91425" tIns="45700" rIns="91425" bIns="45700" anchor="b" anchorCtr="0">
            <a:normAutofit/>
          </a:bodyPr>
          <a:lstStyle>
            <a:lvl1pPr marL="457200" lvl="0" indent="-228600" algn="l">
              <a:spcBef>
                <a:spcPts val="440"/>
              </a:spcBef>
              <a:spcAft>
                <a:spcPts val="0"/>
              </a:spcAft>
              <a:buClr>
                <a:srgbClr val="2D637F"/>
              </a:buClr>
              <a:buSzPts val="2200"/>
              <a:buNone/>
              <a:defRPr sz="2200">
                <a:solidFill>
                  <a:srgbClr val="2D637F"/>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5"/>
        <p:cNvGrpSpPr/>
        <p:nvPr/>
      </p:nvGrpSpPr>
      <p:grpSpPr>
        <a:xfrm>
          <a:off x="0" y="0"/>
          <a:ext cx="0" cy="0"/>
          <a:chOff x="0" y="0"/>
          <a:chExt cx="0" cy="0"/>
        </a:xfrm>
      </p:grpSpPr>
      <p:sp>
        <p:nvSpPr>
          <p:cNvPr id="26" name="Google Shape;26;p17"/>
          <p:cNvSpPr txBox="1">
            <a:spLocks noGrp="1"/>
          </p:cNvSpPr>
          <p:nvPr>
            <p:ph type="title"/>
          </p:nvPr>
        </p:nvSpPr>
        <p:spPr>
          <a:xfrm>
            <a:off x="457200" y="972051"/>
            <a:ext cx="7464425"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C28220"/>
              </a:buClr>
              <a:buSzPts val="4200"/>
              <a:buFont typeface="Georgia"/>
              <a:buNone/>
              <a:defRPr sz="4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17"/>
          <p:cNvSpPr txBox="1">
            <a:spLocks noGrp="1"/>
          </p:cNvSpPr>
          <p:nvPr>
            <p:ph type="body" idx="1"/>
          </p:nvPr>
        </p:nvSpPr>
        <p:spPr>
          <a:xfrm>
            <a:off x="457200" y="2097755"/>
            <a:ext cx="3717925" cy="2823496"/>
          </a:xfrm>
          <a:prstGeom prst="rect">
            <a:avLst/>
          </a:prstGeom>
          <a:noFill/>
          <a:ln>
            <a:noFill/>
          </a:ln>
        </p:spPr>
        <p:txBody>
          <a:bodyPr spcFirstLastPara="1" wrap="square" lIns="91425" tIns="45700" rIns="91425" bIns="45700" anchor="t" anchorCtr="0">
            <a:normAutofit/>
          </a:bodyPr>
          <a:lstStyle>
            <a:lvl1pPr marL="457200" lvl="0" indent="-368300" algn="l">
              <a:spcBef>
                <a:spcPts val="440"/>
              </a:spcBef>
              <a:spcAft>
                <a:spcPts val="0"/>
              </a:spcAft>
              <a:buClr>
                <a:srgbClr val="2D637F"/>
              </a:buClr>
              <a:buSzPts val="2200"/>
              <a:buChar char="•"/>
              <a:defRPr sz="2200"/>
            </a:lvl1pPr>
            <a:lvl2pPr marL="914400" lvl="1" indent="-355600" algn="l">
              <a:spcBef>
                <a:spcPts val="400"/>
              </a:spcBef>
              <a:spcAft>
                <a:spcPts val="0"/>
              </a:spcAft>
              <a:buClr>
                <a:srgbClr val="2D637F"/>
              </a:buClr>
              <a:buSzPts val="2000"/>
              <a:buChar char="–"/>
              <a:defRPr sz="2000"/>
            </a:lvl2pPr>
            <a:lvl3pPr marL="1371600" lvl="2" indent="-342900" algn="l">
              <a:spcBef>
                <a:spcPts val="360"/>
              </a:spcBef>
              <a:spcAft>
                <a:spcPts val="0"/>
              </a:spcAft>
              <a:buClr>
                <a:srgbClr val="2D637F"/>
              </a:buClr>
              <a:buSzPts val="1800"/>
              <a:buChar char="•"/>
              <a:defRPr sz="1800"/>
            </a:lvl3pPr>
            <a:lvl4pPr marL="1828800" lvl="3" indent="-330200" algn="l">
              <a:spcBef>
                <a:spcPts val="320"/>
              </a:spcBef>
              <a:spcAft>
                <a:spcPts val="0"/>
              </a:spcAft>
              <a:buClr>
                <a:srgbClr val="2D637F"/>
              </a:buClr>
              <a:buSzPts val="1600"/>
              <a:buChar char="–"/>
              <a:defRPr sz="1600"/>
            </a:lvl4pPr>
            <a:lvl5pPr marL="2286000" lvl="4" indent="-317500" algn="l">
              <a:spcBef>
                <a:spcPts val="280"/>
              </a:spcBef>
              <a:spcAft>
                <a:spcPts val="0"/>
              </a:spcAft>
              <a:buClr>
                <a:srgbClr val="2D637F"/>
              </a:buClr>
              <a:buSzPts val="1400"/>
              <a:buChar char="»"/>
              <a:defRPr sz="14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28" name="Google Shape;28;p17"/>
          <p:cNvSpPr txBox="1">
            <a:spLocks noGrp="1"/>
          </p:cNvSpPr>
          <p:nvPr>
            <p:ph type="body" idx="2"/>
          </p:nvPr>
        </p:nvSpPr>
        <p:spPr>
          <a:xfrm>
            <a:off x="4175125" y="2097754"/>
            <a:ext cx="3746500" cy="2823497"/>
          </a:xfrm>
          <a:prstGeom prst="rect">
            <a:avLst/>
          </a:prstGeom>
          <a:noFill/>
          <a:ln>
            <a:noFill/>
          </a:ln>
        </p:spPr>
        <p:txBody>
          <a:bodyPr spcFirstLastPara="1" wrap="square" lIns="91425" tIns="45700" rIns="91425" bIns="45700" anchor="t" anchorCtr="0">
            <a:normAutofit/>
          </a:bodyPr>
          <a:lstStyle>
            <a:lvl1pPr marL="457200" lvl="0" indent="-368300" algn="l">
              <a:spcBef>
                <a:spcPts val="440"/>
              </a:spcBef>
              <a:spcAft>
                <a:spcPts val="0"/>
              </a:spcAft>
              <a:buClr>
                <a:srgbClr val="2D637F"/>
              </a:buClr>
              <a:buSzPts val="2200"/>
              <a:buChar char="•"/>
              <a:defRPr sz="2200">
                <a:solidFill>
                  <a:srgbClr val="2D637F"/>
                </a:solidFill>
              </a:defRPr>
            </a:lvl1pPr>
            <a:lvl2pPr marL="914400" lvl="1" indent="-355600" algn="l">
              <a:spcBef>
                <a:spcPts val="400"/>
              </a:spcBef>
              <a:spcAft>
                <a:spcPts val="0"/>
              </a:spcAft>
              <a:buClr>
                <a:srgbClr val="2D637F"/>
              </a:buClr>
              <a:buSzPts val="2000"/>
              <a:buChar char="–"/>
              <a:defRPr sz="2000">
                <a:solidFill>
                  <a:srgbClr val="2D637F"/>
                </a:solidFill>
              </a:defRPr>
            </a:lvl2pPr>
            <a:lvl3pPr marL="1371600" lvl="2" indent="-342900" algn="l">
              <a:spcBef>
                <a:spcPts val="360"/>
              </a:spcBef>
              <a:spcAft>
                <a:spcPts val="0"/>
              </a:spcAft>
              <a:buClr>
                <a:srgbClr val="2D637F"/>
              </a:buClr>
              <a:buSzPts val="1800"/>
              <a:buChar char="•"/>
              <a:defRPr sz="1800">
                <a:solidFill>
                  <a:srgbClr val="2D637F"/>
                </a:solidFill>
              </a:defRPr>
            </a:lvl3pPr>
            <a:lvl4pPr marL="1828800" lvl="3" indent="-330200" algn="l">
              <a:spcBef>
                <a:spcPts val="320"/>
              </a:spcBef>
              <a:spcAft>
                <a:spcPts val="0"/>
              </a:spcAft>
              <a:buClr>
                <a:srgbClr val="2D637F"/>
              </a:buClr>
              <a:buSzPts val="1600"/>
              <a:buChar char="–"/>
              <a:defRPr sz="1600">
                <a:solidFill>
                  <a:srgbClr val="2D637F"/>
                </a:solidFill>
              </a:defRPr>
            </a:lvl4pPr>
            <a:lvl5pPr marL="2286000" lvl="4" indent="-317500" algn="l">
              <a:spcBef>
                <a:spcPts val="280"/>
              </a:spcBef>
              <a:spcAft>
                <a:spcPts val="0"/>
              </a:spcAft>
              <a:buClr>
                <a:srgbClr val="2D637F"/>
              </a:buClr>
              <a:buSzPts val="1400"/>
              <a:buChar char="»"/>
              <a:defRPr sz="1400">
                <a:solidFill>
                  <a:srgbClr val="2D637F"/>
                </a:solidFill>
              </a:defRPr>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29"/>
        <p:cNvGrpSpPr/>
        <p:nvPr/>
      </p:nvGrpSpPr>
      <p:grpSpPr>
        <a:xfrm>
          <a:off x="0" y="0"/>
          <a:ext cx="0" cy="0"/>
          <a:chOff x="0" y="0"/>
          <a:chExt cx="0" cy="0"/>
        </a:xfrm>
      </p:grpSpPr>
      <p:sp>
        <p:nvSpPr>
          <p:cNvPr id="30" name="Google Shape;30;p18"/>
          <p:cNvSpPr txBox="1">
            <a:spLocks noGrp="1"/>
          </p:cNvSpPr>
          <p:nvPr>
            <p:ph type="title"/>
          </p:nvPr>
        </p:nvSpPr>
        <p:spPr>
          <a:xfrm>
            <a:off x="381000" y="3729789"/>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C28220"/>
              </a:buClr>
              <a:buSzPts val="2000"/>
              <a:buFont typeface="Georgia"/>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8"/>
          <p:cNvSpPr>
            <a:spLocks noGrp="1"/>
          </p:cNvSpPr>
          <p:nvPr>
            <p:ph type="pic" idx="2"/>
          </p:nvPr>
        </p:nvSpPr>
        <p:spPr>
          <a:xfrm>
            <a:off x="381000" y="358775"/>
            <a:ext cx="5486400" cy="3371014"/>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rgbClr val="2D637F"/>
              </a:buClr>
              <a:buSzPts val="3200"/>
              <a:buFont typeface="Arial"/>
              <a:buNone/>
              <a:defRPr sz="3200" b="0" i="0" u="none" strike="noStrike" cap="none">
                <a:solidFill>
                  <a:srgbClr val="2D637F"/>
                </a:solidFill>
                <a:latin typeface="Merriweather Sans"/>
                <a:ea typeface="Merriweather Sans"/>
                <a:cs typeface="Merriweather Sans"/>
                <a:sym typeface="Merriweather Sans"/>
              </a:defRPr>
            </a:lvl1pPr>
            <a:lvl2pPr marR="0" lvl="1" algn="l" rtl="0">
              <a:spcBef>
                <a:spcPts val="560"/>
              </a:spcBef>
              <a:spcAft>
                <a:spcPts val="0"/>
              </a:spcAft>
              <a:buClr>
                <a:srgbClr val="2D637F"/>
              </a:buClr>
              <a:buSzPts val="2800"/>
              <a:buFont typeface="Arial"/>
              <a:buNone/>
              <a:defRPr sz="2800" b="0" i="0" u="none" strike="noStrike" cap="none">
                <a:solidFill>
                  <a:srgbClr val="2D637F"/>
                </a:solidFill>
                <a:latin typeface="Merriweather Sans"/>
                <a:ea typeface="Merriweather Sans"/>
                <a:cs typeface="Merriweather Sans"/>
                <a:sym typeface="Merriweather Sans"/>
              </a:defRPr>
            </a:lvl2pPr>
            <a:lvl3pPr marR="0" lvl="2" algn="l" rtl="0">
              <a:spcBef>
                <a:spcPts val="480"/>
              </a:spcBef>
              <a:spcAft>
                <a:spcPts val="0"/>
              </a:spcAft>
              <a:buClr>
                <a:srgbClr val="2D637F"/>
              </a:buClr>
              <a:buSzPts val="2400"/>
              <a:buFont typeface="Arial"/>
              <a:buNone/>
              <a:defRPr sz="2400" b="0" i="0" u="none" strike="noStrike" cap="none">
                <a:solidFill>
                  <a:srgbClr val="2D637F"/>
                </a:solidFill>
                <a:latin typeface="Merriweather Sans"/>
                <a:ea typeface="Merriweather Sans"/>
                <a:cs typeface="Merriweather Sans"/>
                <a:sym typeface="Merriweather Sans"/>
              </a:defRPr>
            </a:lvl3pPr>
            <a:lvl4pPr marR="0" lvl="3" algn="l" rtl="0">
              <a:spcBef>
                <a:spcPts val="400"/>
              </a:spcBef>
              <a:spcAft>
                <a:spcPts val="0"/>
              </a:spcAft>
              <a:buClr>
                <a:srgbClr val="2D637F"/>
              </a:buClr>
              <a:buSzPts val="2000"/>
              <a:buFont typeface="Arial"/>
              <a:buNone/>
              <a:defRPr sz="2000" b="0" i="0" u="none" strike="noStrike" cap="none">
                <a:solidFill>
                  <a:srgbClr val="2D637F"/>
                </a:solidFill>
                <a:latin typeface="Merriweather Sans"/>
                <a:ea typeface="Merriweather Sans"/>
                <a:cs typeface="Merriweather Sans"/>
                <a:sym typeface="Merriweather Sans"/>
              </a:defRPr>
            </a:lvl4pPr>
            <a:lvl5pPr marR="0" lvl="4" algn="l" rtl="0">
              <a:spcBef>
                <a:spcPts val="400"/>
              </a:spcBef>
              <a:spcAft>
                <a:spcPts val="0"/>
              </a:spcAft>
              <a:buClr>
                <a:srgbClr val="2D637F"/>
              </a:buClr>
              <a:buSzPts val="2000"/>
              <a:buFont typeface="Arial"/>
              <a:buNone/>
              <a:defRPr sz="2000" b="0" i="0" u="none" strike="noStrike" cap="none">
                <a:solidFill>
                  <a:srgbClr val="2D637F"/>
                </a:solidFill>
                <a:latin typeface="Merriweather Sans"/>
                <a:ea typeface="Merriweather Sans"/>
                <a:cs typeface="Merriweather Sans"/>
                <a:sym typeface="Merriweather Sans"/>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2" name="Google Shape;32;p18"/>
          <p:cNvSpPr txBox="1">
            <a:spLocks noGrp="1"/>
          </p:cNvSpPr>
          <p:nvPr>
            <p:ph type="body" idx="1"/>
          </p:nvPr>
        </p:nvSpPr>
        <p:spPr>
          <a:xfrm>
            <a:off x="381000" y="4296527"/>
            <a:ext cx="5486400" cy="477294"/>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rgbClr val="2D637F"/>
              </a:buClr>
              <a:buSzPts val="1400"/>
              <a:buNone/>
              <a:defRPr sz="1400"/>
            </a:lvl1pPr>
            <a:lvl2pPr marL="914400" lvl="1" indent="-228600" algn="l">
              <a:spcBef>
                <a:spcPts val="240"/>
              </a:spcBef>
              <a:spcAft>
                <a:spcPts val="0"/>
              </a:spcAft>
              <a:buClr>
                <a:srgbClr val="2D637F"/>
              </a:buClr>
              <a:buSzPts val="1200"/>
              <a:buNone/>
              <a:defRPr sz="1200"/>
            </a:lvl2pPr>
            <a:lvl3pPr marL="1371600" lvl="2" indent="-228600" algn="l">
              <a:spcBef>
                <a:spcPts val="200"/>
              </a:spcBef>
              <a:spcAft>
                <a:spcPts val="0"/>
              </a:spcAft>
              <a:buClr>
                <a:srgbClr val="2D637F"/>
              </a:buClr>
              <a:buSzPts val="1000"/>
              <a:buNone/>
              <a:defRPr sz="1000"/>
            </a:lvl3pPr>
            <a:lvl4pPr marL="1828800" lvl="3" indent="-228600" algn="l">
              <a:spcBef>
                <a:spcPts val="180"/>
              </a:spcBef>
              <a:spcAft>
                <a:spcPts val="0"/>
              </a:spcAft>
              <a:buClr>
                <a:srgbClr val="2D637F"/>
              </a:buClr>
              <a:buSzPts val="900"/>
              <a:buNone/>
              <a:defRPr sz="900"/>
            </a:lvl4pPr>
            <a:lvl5pPr marL="2286000" lvl="4" indent="-228600" algn="l">
              <a:spcBef>
                <a:spcPts val="180"/>
              </a:spcBef>
              <a:spcAft>
                <a:spcPts val="0"/>
              </a:spcAft>
              <a:buClr>
                <a:srgbClr val="2D637F"/>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33"/>
        <p:cNvGrpSpPr/>
        <p:nvPr/>
      </p:nvGrpSpPr>
      <p:grpSpPr>
        <a:xfrm>
          <a:off x="0" y="0"/>
          <a:ext cx="0" cy="0"/>
          <a:chOff x="0" y="0"/>
          <a:chExt cx="0" cy="0"/>
        </a:xfrm>
      </p:grpSpPr>
      <p:sp>
        <p:nvSpPr>
          <p:cNvPr id="34" name="Google Shape;34;p19"/>
          <p:cNvSpPr txBox="1">
            <a:spLocks noGrp="1"/>
          </p:cNvSpPr>
          <p:nvPr>
            <p:ph type="title"/>
          </p:nvPr>
        </p:nvSpPr>
        <p:spPr>
          <a:xfrm>
            <a:off x="457200" y="1041995"/>
            <a:ext cx="3008313" cy="40498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C28220"/>
              </a:buClr>
              <a:buSzPts val="2000"/>
              <a:buFont typeface="Georgia"/>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9"/>
          <p:cNvSpPr txBox="1">
            <a:spLocks noGrp="1"/>
          </p:cNvSpPr>
          <p:nvPr>
            <p:ph type="body" idx="1"/>
          </p:nvPr>
        </p:nvSpPr>
        <p:spPr>
          <a:xfrm>
            <a:off x="3575050" y="1041995"/>
            <a:ext cx="4537075" cy="3657005"/>
          </a:xfrm>
          <a:prstGeom prst="rect">
            <a:avLst/>
          </a:prstGeom>
          <a:noFill/>
          <a:ln>
            <a:noFill/>
          </a:ln>
        </p:spPr>
        <p:txBody>
          <a:bodyPr spcFirstLastPara="1" wrap="square" lIns="91425" tIns="45700" rIns="91425" bIns="45700" anchor="t" anchorCtr="0">
            <a:normAutofit/>
          </a:bodyPr>
          <a:lstStyle>
            <a:lvl1pPr marL="457200" lvl="0" indent="-355600" algn="l">
              <a:spcBef>
                <a:spcPts val="400"/>
              </a:spcBef>
              <a:spcAft>
                <a:spcPts val="0"/>
              </a:spcAft>
              <a:buClr>
                <a:srgbClr val="2D637F"/>
              </a:buClr>
              <a:buSzPts val="2000"/>
              <a:buChar char="•"/>
              <a:defRPr sz="2000"/>
            </a:lvl1pPr>
            <a:lvl2pPr marL="914400" lvl="1" indent="-342900" algn="l">
              <a:spcBef>
                <a:spcPts val="360"/>
              </a:spcBef>
              <a:spcAft>
                <a:spcPts val="0"/>
              </a:spcAft>
              <a:buClr>
                <a:srgbClr val="2D637F"/>
              </a:buClr>
              <a:buSzPts val="1800"/>
              <a:buChar char="–"/>
              <a:defRPr sz="1800"/>
            </a:lvl2pPr>
            <a:lvl3pPr marL="1371600" lvl="2" indent="-342900" algn="l">
              <a:spcBef>
                <a:spcPts val="360"/>
              </a:spcBef>
              <a:spcAft>
                <a:spcPts val="0"/>
              </a:spcAft>
              <a:buClr>
                <a:srgbClr val="2D637F"/>
              </a:buClr>
              <a:buSzPts val="1800"/>
              <a:buChar char="•"/>
              <a:defRPr sz="1800"/>
            </a:lvl3pPr>
            <a:lvl4pPr marL="1828800" lvl="3" indent="-330200" algn="l">
              <a:spcBef>
                <a:spcPts val="320"/>
              </a:spcBef>
              <a:spcAft>
                <a:spcPts val="0"/>
              </a:spcAft>
              <a:buClr>
                <a:srgbClr val="2D637F"/>
              </a:buClr>
              <a:buSzPts val="1600"/>
              <a:buChar char="–"/>
              <a:defRPr sz="1600"/>
            </a:lvl4pPr>
            <a:lvl5pPr marL="2286000" lvl="4" indent="-317500" algn="l">
              <a:spcBef>
                <a:spcPts val="280"/>
              </a:spcBef>
              <a:spcAft>
                <a:spcPts val="0"/>
              </a:spcAft>
              <a:buClr>
                <a:srgbClr val="2D637F"/>
              </a:buClr>
              <a:buSzPts val="1400"/>
              <a:buChar char="»"/>
              <a:defRPr sz="14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36" name="Google Shape;36;p19"/>
          <p:cNvSpPr txBox="1">
            <a:spLocks noGrp="1"/>
          </p:cNvSpPr>
          <p:nvPr>
            <p:ph type="body" idx="2"/>
          </p:nvPr>
        </p:nvSpPr>
        <p:spPr>
          <a:xfrm>
            <a:off x="457200" y="1531651"/>
            <a:ext cx="3008313" cy="3167349"/>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rgbClr val="2D637F"/>
              </a:buClr>
              <a:buSzPts val="1400"/>
              <a:buNone/>
              <a:defRPr sz="1400"/>
            </a:lvl1pPr>
            <a:lvl2pPr marL="914400" lvl="1" indent="-228600" algn="l">
              <a:spcBef>
                <a:spcPts val="240"/>
              </a:spcBef>
              <a:spcAft>
                <a:spcPts val="0"/>
              </a:spcAft>
              <a:buClr>
                <a:srgbClr val="2D637F"/>
              </a:buClr>
              <a:buSzPts val="1200"/>
              <a:buNone/>
              <a:defRPr sz="1200"/>
            </a:lvl2pPr>
            <a:lvl3pPr marL="1371600" lvl="2" indent="-228600" algn="l">
              <a:spcBef>
                <a:spcPts val="200"/>
              </a:spcBef>
              <a:spcAft>
                <a:spcPts val="0"/>
              </a:spcAft>
              <a:buClr>
                <a:srgbClr val="2D637F"/>
              </a:buClr>
              <a:buSzPts val="1000"/>
              <a:buNone/>
              <a:defRPr sz="1000"/>
            </a:lvl3pPr>
            <a:lvl4pPr marL="1828800" lvl="3" indent="-228600" algn="l">
              <a:spcBef>
                <a:spcPts val="180"/>
              </a:spcBef>
              <a:spcAft>
                <a:spcPts val="0"/>
              </a:spcAft>
              <a:buClr>
                <a:srgbClr val="2D637F"/>
              </a:buClr>
              <a:buSzPts val="900"/>
              <a:buNone/>
              <a:defRPr sz="900"/>
            </a:lvl4pPr>
            <a:lvl5pPr marL="2286000" lvl="4" indent="-228600" algn="l">
              <a:spcBef>
                <a:spcPts val="180"/>
              </a:spcBef>
              <a:spcAft>
                <a:spcPts val="0"/>
              </a:spcAft>
              <a:buClr>
                <a:srgbClr val="2D637F"/>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txBox="1"/>
          <p:nvPr/>
        </p:nvSpPr>
        <p:spPr>
          <a:xfrm>
            <a:off x="267368" y="5307263"/>
            <a:ext cx="184666"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1" name="Google Shape;11;p13"/>
          <p:cNvSpPr txBox="1">
            <a:spLocks noGrp="1"/>
          </p:cNvSpPr>
          <p:nvPr>
            <p:ph type="title"/>
          </p:nvPr>
        </p:nvSpPr>
        <p:spPr>
          <a:xfrm>
            <a:off x="457200" y="525956"/>
            <a:ext cx="8229600" cy="114300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rgbClr val="C28220"/>
              </a:buClr>
              <a:buSzPts val="5000"/>
              <a:buFont typeface="Georgia"/>
              <a:buNone/>
              <a:defRPr sz="5000" b="0" i="0" u="none" strike="noStrike" cap="none">
                <a:solidFill>
                  <a:srgbClr val="C28220"/>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13"/>
          <p:cNvSpPr txBox="1">
            <a:spLocks noGrp="1"/>
          </p:cNvSpPr>
          <p:nvPr>
            <p:ph type="body" idx="1"/>
          </p:nvPr>
        </p:nvSpPr>
        <p:spPr>
          <a:xfrm>
            <a:off x="457200" y="1808079"/>
            <a:ext cx="8229600" cy="2526418"/>
          </a:xfrm>
          <a:prstGeom prst="rect">
            <a:avLst/>
          </a:prstGeom>
          <a:noFill/>
          <a:ln>
            <a:noFill/>
          </a:ln>
        </p:spPr>
        <p:txBody>
          <a:bodyPr spcFirstLastPara="1" wrap="square" lIns="91425" tIns="45700" rIns="91425" bIns="45700" anchor="t" anchorCtr="0">
            <a:normAutofit/>
          </a:bodyPr>
          <a:lstStyle>
            <a:lvl1pPr marL="457200" marR="0" lvl="0" indent="-368300" algn="l" rtl="0">
              <a:spcBef>
                <a:spcPts val="440"/>
              </a:spcBef>
              <a:spcAft>
                <a:spcPts val="0"/>
              </a:spcAft>
              <a:buClr>
                <a:srgbClr val="2D637F"/>
              </a:buClr>
              <a:buSzPts val="2200"/>
              <a:buFont typeface="Arial"/>
              <a:buChar char="•"/>
              <a:defRPr sz="2200" b="0" i="0" u="none" strike="noStrike" cap="none">
                <a:solidFill>
                  <a:srgbClr val="2D637F"/>
                </a:solidFill>
                <a:latin typeface="Merriweather Sans"/>
                <a:ea typeface="Merriweather Sans"/>
                <a:cs typeface="Merriweather Sans"/>
                <a:sym typeface="Merriweather Sans"/>
              </a:defRPr>
            </a:lvl1pPr>
            <a:lvl2pPr marL="914400" marR="0" lvl="1" indent="-355600" algn="l" rtl="0">
              <a:spcBef>
                <a:spcPts val="400"/>
              </a:spcBef>
              <a:spcAft>
                <a:spcPts val="0"/>
              </a:spcAft>
              <a:buClr>
                <a:srgbClr val="2D637F"/>
              </a:buClr>
              <a:buSzPts val="2000"/>
              <a:buFont typeface="Arial"/>
              <a:buChar char="–"/>
              <a:defRPr sz="2000" b="0" i="0" u="none" strike="noStrike" cap="none">
                <a:solidFill>
                  <a:srgbClr val="2D637F"/>
                </a:solidFill>
                <a:latin typeface="Merriweather Sans"/>
                <a:ea typeface="Merriweather Sans"/>
                <a:cs typeface="Merriweather Sans"/>
                <a:sym typeface="Merriweather Sans"/>
              </a:defRPr>
            </a:lvl2pPr>
            <a:lvl3pPr marL="1371600" marR="0" lvl="2" indent="-342900" algn="l" rtl="0">
              <a:spcBef>
                <a:spcPts val="360"/>
              </a:spcBef>
              <a:spcAft>
                <a:spcPts val="0"/>
              </a:spcAft>
              <a:buClr>
                <a:srgbClr val="2D637F"/>
              </a:buClr>
              <a:buSzPts val="1800"/>
              <a:buFont typeface="Arial"/>
              <a:buChar char="•"/>
              <a:defRPr sz="1800" b="0" i="0" u="none" strike="noStrike" cap="none">
                <a:solidFill>
                  <a:srgbClr val="2D637F"/>
                </a:solidFill>
                <a:latin typeface="Merriweather Sans"/>
                <a:ea typeface="Merriweather Sans"/>
                <a:cs typeface="Merriweather Sans"/>
                <a:sym typeface="Merriweather Sans"/>
              </a:defRPr>
            </a:lvl3pPr>
            <a:lvl4pPr marL="1828800" marR="0" lvl="3" indent="-330200" algn="l" rtl="0">
              <a:spcBef>
                <a:spcPts val="320"/>
              </a:spcBef>
              <a:spcAft>
                <a:spcPts val="0"/>
              </a:spcAft>
              <a:buClr>
                <a:srgbClr val="2D637F"/>
              </a:buClr>
              <a:buSzPts val="1600"/>
              <a:buFont typeface="Arial"/>
              <a:buChar char="–"/>
              <a:defRPr sz="1600" b="0" i="0" u="none" strike="noStrike" cap="none">
                <a:solidFill>
                  <a:srgbClr val="2D637F"/>
                </a:solidFill>
                <a:latin typeface="Merriweather Sans"/>
                <a:ea typeface="Merriweather Sans"/>
                <a:cs typeface="Merriweather Sans"/>
                <a:sym typeface="Merriweather Sans"/>
              </a:defRPr>
            </a:lvl4pPr>
            <a:lvl5pPr marL="2286000" marR="0" lvl="4" indent="-317500" algn="l" rtl="0">
              <a:spcBef>
                <a:spcPts val="280"/>
              </a:spcBef>
              <a:spcAft>
                <a:spcPts val="0"/>
              </a:spcAft>
              <a:buClr>
                <a:srgbClr val="2D637F"/>
              </a:buClr>
              <a:buSzPts val="1400"/>
              <a:buFont typeface="Arial"/>
              <a:buChar char="»"/>
              <a:defRPr sz="1400" b="0" i="0" u="none" strike="noStrike" cap="none">
                <a:solidFill>
                  <a:srgbClr val="2D637F"/>
                </a:solidFill>
                <a:latin typeface="Merriweather Sans"/>
                <a:ea typeface="Merriweather Sans"/>
                <a:cs typeface="Merriweather Sans"/>
                <a:sym typeface="Merriweather San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pic>
        <p:nvPicPr>
          <p:cNvPr id="13" name="Google Shape;13;p13"/>
          <p:cNvPicPr preferRelativeResize="0"/>
          <p:nvPr/>
        </p:nvPicPr>
        <p:blipFill rotWithShape="1">
          <a:blip r:embed="rId8">
            <a:alphaModFix/>
          </a:blip>
          <a:srcRect/>
          <a:stretch/>
        </p:blipFill>
        <p:spPr>
          <a:xfrm>
            <a:off x="6274508" y="0"/>
            <a:ext cx="2869492" cy="2379579"/>
          </a:xfrm>
          <a:prstGeom prst="rect">
            <a:avLst/>
          </a:prstGeom>
          <a:noFill/>
          <a:ln>
            <a:noFill/>
          </a:ln>
        </p:spPr>
      </p:pic>
      <p:pic>
        <p:nvPicPr>
          <p:cNvPr id="14" name="Google Shape;14;p13"/>
          <p:cNvPicPr preferRelativeResize="0"/>
          <p:nvPr/>
        </p:nvPicPr>
        <p:blipFill rotWithShape="1">
          <a:blip r:embed="rId9">
            <a:alphaModFix/>
          </a:blip>
          <a:srcRect/>
          <a:stretch/>
        </p:blipFill>
        <p:spPr>
          <a:xfrm>
            <a:off x="0" y="5598553"/>
            <a:ext cx="9170736" cy="1330073"/>
          </a:xfrm>
          <a:prstGeom prst="rect">
            <a:avLst/>
          </a:prstGeom>
          <a:noFill/>
          <a:ln>
            <a:noFill/>
          </a:ln>
        </p:spPr>
      </p:pic>
      <p:pic>
        <p:nvPicPr>
          <p:cNvPr id="15" name="Google Shape;15;p13"/>
          <p:cNvPicPr preferRelativeResize="0"/>
          <p:nvPr/>
        </p:nvPicPr>
        <p:blipFill rotWithShape="1">
          <a:blip r:embed="rId10">
            <a:alphaModFix/>
          </a:blip>
          <a:srcRect/>
          <a:stretch/>
        </p:blipFill>
        <p:spPr>
          <a:xfrm>
            <a:off x="369048" y="6019295"/>
            <a:ext cx="1745673" cy="5334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arondiaz@berkeley.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darpa.mil/work-with-us/heilmeier-catechis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amazon.com/Writing-Science-English-Chicago-Publishing/dp/022602637X/ref=sr_1_2?dchild=1&amp;keywords=writing+science+in+plain+english&amp;qid=1621372080&amp;sr=8-2"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vcresearch.berkeley.edu/brdo/proposal-resources" TargetMode="External"/><Relationship Id="rId4" Type="http://schemas.openxmlformats.org/officeDocument/2006/relationships/hyperlink" Target="https://www.amazon.com/Write-Tight-Exactly-Precision-Power/dp/1402210515/ref=sr_1_1?dchild=1&amp;keywords=write+tight&amp;qid=1621372438&amp;sr=8-1"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mailto:aarondiaz@Berkeley.edu"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10" Type="http://schemas.microsoft.com/office/2007/relationships/hdphoto" Target="../media/hdphoto1.wdp"/><Relationship Id="rId4" Type="http://schemas.openxmlformats.org/officeDocument/2006/relationships/image" Target="../media/image5.sv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amazon.com/Write-Tight-Exactly-Precision-Power/dp/1402210515/ref=sr_1_1?dchild=1&amp;keywords=write+tight&amp;qid=1621372438&amp;sr=8-1"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Google Shape;42;p1"/>
          <p:cNvSpPr txBox="1">
            <a:spLocks noGrp="1"/>
          </p:cNvSpPr>
          <p:nvPr>
            <p:ph type="ctrTitle"/>
          </p:nvPr>
        </p:nvSpPr>
        <p:spPr>
          <a:xfrm>
            <a:off x="530250" y="216424"/>
            <a:ext cx="7869000" cy="11862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C28220"/>
              </a:buClr>
              <a:buSzPts val="3600"/>
              <a:buFont typeface="Georgia"/>
              <a:buNone/>
            </a:pPr>
            <a:r>
              <a:rPr lang="en-US" sz="3600">
                <a:solidFill>
                  <a:srgbClr val="C28220"/>
                </a:solidFill>
              </a:rPr>
              <a:t>Proposal Writing </a:t>
            </a:r>
            <a:r>
              <a:rPr lang="en-US" sz="3600"/>
              <a:t>for Science</a:t>
            </a:r>
            <a:endParaRPr/>
          </a:p>
        </p:txBody>
      </p:sp>
      <p:sp>
        <p:nvSpPr>
          <p:cNvPr id="43" name="Google Shape;43;p1"/>
          <p:cNvSpPr txBox="1">
            <a:spLocks noGrp="1"/>
          </p:cNvSpPr>
          <p:nvPr>
            <p:ph type="subTitle" idx="1"/>
          </p:nvPr>
        </p:nvSpPr>
        <p:spPr>
          <a:xfrm>
            <a:off x="530250" y="1402624"/>
            <a:ext cx="8083500" cy="3873900"/>
          </a:xfrm>
          <a:prstGeom prst="rect">
            <a:avLst/>
          </a:prstGeom>
          <a:noFill/>
          <a:ln>
            <a:noFill/>
          </a:ln>
        </p:spPr>
        <p:txBody>
          <a:bodyPr spcFirstLastPara="1" wrap="square" lIns="91425" tIns="45700" rIns="91425" bIns="45700" anchor="t" anchorCtr="0">
            <a:normAutofit/>
          </a:bodyPr>
          <a:lstStyle/>
          <a:p>
            <a:pPr marL="0" lvl="0" indent="0" algn="l" rtl="0">
              <a:lnSpc>
                <a:spcPct val="115000"/>
              </a:lnSpc>
              <a:spcBef>
                <a:spcPts val="380"/>
              </a:spcBef>
              <a:spcAft>
                <a:spcPts val="0"/>
              </a:spcAft>
              <a:buClr>
                <a:srgbClr val="2D637F"/>
              </a:buClr>
              <a:buSzPts val="1900"/>
              <a:buNone/>
            </a:pPr>
            <a:r>
              <a:rPr lang="en-US" sz="1900" dirty="0"/>
              <a:t>Aaron Diaz (he, his) </a:t>
            </a:r>
            <a:endParaRPr sz="1900" dirty="0"/>
          </a:p>
          <a:p>
            <a:pPr marL="0" lvl="0" indent="0" algn="l" rtl="0">
              <a:lnSpc>
                <a:spcPct val="115000"/>
              </a:lnSpc>
              <a:spcBef>
                <a:spcPts val="380"/>
              </a:spcBef>
              <a:spcAft>
                <a:spcPts val="0"/>
              </a:spcAft>
              <a:buClr>
                <a:srgbClr val="2D637F"/>
              </a:buClr>
              <a:buSzPts val="1900"/>
              <a:buNone/>
            </a:pPr>
            <a:r>
              <a:rPr lang="en-US" sz="1900" dirty="0"/>
              <a:t>Director, STEM Unit Liaison</a:t>
            </a:r>
            <a:endParaRPr sz="1900" dirty="0"/>
          </a:p>
          <a:p>
            <a:pPr marL="0" lvl="0" indent="0" algn="l" rtl="0">
              <a:lnSpc>
                <a:spcPct val="115000"/>
              </a:lnSpc>
              <a:spcBef>
                <a:spcPts val="380"/>
              </a:spcBef>
              <a:spcAft>
                <a:spcPts val="0"/>
              </a:spcAft>
              <a:buClr>
                <a:srgbClr val="2D637F"/>
              </a:buClr>
              <a:buSzPts val="1900"/>
              <a:buNone/>
            </a:pPr>
            <a:r>
              <a:rPr lang="en-US" sz="1900" dirty="0"/>
              <a:t>Foundation Relations and Corporate Philanthropy</a:t>
            </a:r>
            <a:endParaRPr sz="1900" dirty="0"/>
          </a:p>
          <a:p>
            <a:pPr marL="0" lvl="0" indent="0" algn="l" rtl="0">
              <a:lnSpc>
                <a:spcPct val="115000"/>
              </a:lnSpc>
              <a:spcBef>
                <a:spcPts val="380"/>
              </a:spcBef>
              <a:spcAft>
                <a:spcPts val="0"/>
              </a:spcAft>
              <a:buClr>
                <a:srgbClr val="2D637F"/>
              </a:buClr>
              <a:buSzPts val="1900"/>
              <a:buNone/>
            </a:pPr>
            <a:r>
              <a:rPr lang="en-US" sz="1900" u="sng" dirty="0">
                <a:solidFill>
                  <a:schemeClr val="hlink"/>
                </a:solidFill>
                <a:hlinkClick r:id="rId3"/>
              </a:rPr>
              <a:t>aarondiaz@berkeley.edu</a:t>
            </a:r>
            <a:r>
              <a:rPr lang="en-US" sz="1900" dirty="0"/>
              <a:t> </a:t>
            </a:r>
            <a:endParaRPr sz="1900" dirty="0"/>
          </a:p>
          <a:p>
            <a:pPr marL="457200" lvl="0" indent="-330200" algn="l" rtl="0">
              <a:spcBef>
                <a:spcPts val="1000"/>
              </a:spcBef>
              <a:spcAft>
                <a:spcPts val="0"/>
              </a:spcAft>
              <a:buSzPts val="1600"/>
              <a:buChar char="●"/>
            </a:pPr>
            <a:r>
              <a:rPr lang="en-US" sz="1600" dirty="0"/>
              <a:t>Welcome! We will begin at 10:35</a:t>
            </a:r>
            <a:endParaRPr sz="1600" dirty="0"/>
          </a:p>
          <a:p>
            <a:pPr marL="457200" lvl="0" indent="-330200" algn="l" rtl="0">
              <a:spcBef>
                <a:spcPts val="1000"/>
              </a:spcBef>
              <a:spcAft>
                <a:spcPts val="0"/>
              </a:spcAft>
              <a:buSzPts val="1600"/>
              <a:buChar char="●"/>
            </a:pPr>
            <a:r>
              <a:rPr lang="en-US" sz="1600" dirty="0"/>
              <a:t>Please mute yourself unless speaking</a:t>
            </a:r>
            <a:endParaRPr sz="1600" dirty="0"/>
          </a:p>
          <a:p>
            <a:pPr marL="457200" lvl="0" indent="-330200" algn="l" rtl="0">
              <a:spcBef>
                <a:spcPts val="1000"/>
              </a:spcBef>
              <a:spcAft>
                <a:spcPts val="0"/>
              </a:spcAft>
              <a:buSzPts val="1600"/>
              <a:buChar char="●"/>
            </a:pPr>
            <a:r>
              <a:rPr lang="en-US" sz="1600" dirty="0"/>
              <a:t>Questions are always welcome in chat</a:t>
            </a:r>
            <a:endParaRPr sz="1600" dirty="0"/>
          </a:p>
          <a:p>
            <a:pPr marL="457200" lvl="0" indent="-330200" algn="l" rtl="0">
              <a:spcBef>
                <a:spcPts val="1000"/>
              </a:spcBef>
              <a:spcAft>
                <a:spcPts val="0"/>
              </a:spcAft>
              <a:buSzPts val="1600"/>
              <a:buChar char="●"/>
            </a:pPr>
            <a:r>
              <a:rPr lang="en-US" sz="1600" dirty="0"/>
              <a:t>Recording, slide deck, and resources available after the session</a:t>
            </a:r>
            <a:endParaRPr sz="1600" dirty="0"/>
          </a:p>
          <a:p>
            <a:pPr marL="0" lvl="0" indent="0" algn="l" rtl="0">
              <a:spcBef>
                <a:spcPts val="1000"/>
              </a:spcBef>
              <a:spcAft>
                <a:spcPts val="0"/>
              </a:spcAft>
              <a:buClr>
                <a:srgbClr val="2D637F"/>
              </a:buClr>
              <a:buSzPts val="1900"/>
              <a:buNone/>
            </a:pPr>
            <a:endParaRPr sz="19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8"/>
          <p:cNvSpPr txBox="1">
            <a:spLocks noGrp="1"/>
          </p:cNvSpPr>
          <p:nvPr>
            <p:ph type="title"/>
          </p:nvPr>
        </p:nvSpPr>
        <p:spPr>
          <a:xfrm>
            <a:off x="482600" y="487744"/>
            <a:ext cx="7766050" cy="1150353"/>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C28220"/>
              </a:buClr>
              <a:buSzPts val="4200"/>
              <a:buFont typeface="Georgia"/>
              <a:buNone/>
            </a:pPr>
            <a:r>
              <a:rPr lang="en-US"/>
              <a:t>Heilmeier Catechism</a:t>
            </a:r>
            <a:endParaRPr sz="4200"/>
          </a:p>
        </p:txBody>
      </p:sp>
      <p:sp>
        <p:nvSpPr>
          <p:cNvPr id="72" name="Google Shape;72;p8"/>
          <p:cNvSpPr txBox="1">
            <a:spLocks noGrp="1"/>
          </p:cNvSpPr>
          <p:nvPr>
            <p:ph type="body" idx="1"/>
          </p:nvPr>
        </p:nvSpPr>
        <p:spPr>
          <a:xfrm>
            <a:off x="482600" y="1394256"/>
            <a:ext cx="8051800" cy="4214063"/>
          </a:xfrm>
          <a:prstGeom prst="rect">
            <a:avLst/>
          </a:prstGeom>
          <a:noFill/>
          <a:ln>
            <a:noFill/>
          </a:ln>
        </p:spPr>
        <p:txBody>
          <a:bodyPr spcFirstLastPara="1" wrap="square" lIns="91425" tIns="45700" rIns="91425" bIns="45700" anchor="t" anchorCtr="0">
            <a:normAutofit fontScale="92500"/>
          </a:bodyPr>
          <a:lstStyle/>
          <a:p>
            <a:pPr marL="514350" lvl="0" indent="-514350" algn="l" rtl="0">
              <a:spcBef>
                <a:spcPts val="0"/>
              </a:spcBef>
              <a:spcAft>
                <a:spcPts val="0"/>
              </a:spcAft>
              <a:buClr>
                <a:srgbClr val="2D637F"/>
              </a:buClr>
              <a:buSzPts val="2200"/>
              <a:buFont typeface="Arial"/>
              <a:buAutoNum type="romanUcPeriod"/>
            </a:pPr>
            <a:r>
              <a:rPr lang="en-US" dirty="0">
                <a:latin typeface="Arial"/>
                <a:ea typeface="Arial"/>
                <a:cs typeface="Arial"/>
                <a:sym typeface="Arial"/>
              </a:rPr>
              <a:t>What are you trying to do? State your objectives using absolutely no jargon.</a:t>
            </a:r>
            <a:endParaRPr dirty="0"/>
          </a:p>
          <a:p>
            <a:pPr marL="514350" lvl="0" indent="-514350" algn="l" rtl="0">
              <a:spcBef>
                <a:spcPts val="440"/>
              </a:spcBef>
              <a:spcAft>
                <a:spcPts val="0"/>
              </a:spcAft>
              <a:buClr>
                <a:srgbClr val="2D637F"/>
              </a:buClr>
              <a:buSzPts val="2200"/>
              <a:buFont typeface="Arial"/>
              <a:buAutoNum type="romanUcPeriod"/>
            </a:pPr>
            <a:r>
              <a:rPr lang="en-US" dirty="0">
                <a:latin typeface="Arial"/>
                <a:ea typeface="Arial"/>
                <a:cs typeface="Arial"/>
                <a:sym typeface="Arial"/>
              </a:rPr>
              <a:t>How is it done today? What are the limits of current practice?</a:t>
            </a:r>
            <a:endParaRPr dirty="0"/>
          </a:p>
          <a:p>
            <a:pPr marL="514350" lvl="0" indent="-514350" algn="l" rtl="0">
              <a:spcBef>
                <a:spcPts val="440"/>
              </a:spcBef>
              <a:spcAft>
                <a:spcPts val="0"/>
              </a:spcAft>
              <a:buClr>
                <a:srgbClr val="2D637F"/>
              </a:buClr>
              <a:buSzPts val="2200"/>
              <a:buFont typeface="Arial"/>
              <a:buAutoNum type="romanUcPeriod"/>
            </a:pPr>
            <a:r>
              <a:rPr lang="en-US" dirty="0">
                <a:latin typeface="Arial"/>
                <a:ea typeface="Arial"/>
                <a:cs typeface="Arial"/>
                <a:sym typeface="Arial"/>
              </a:rPr>
              <a:t>What is new in your approach and why do you think it will be successful?</a:t>
            </a:r>
            <a:endParaRPr dirty="0"/>
          </a:p>
          <a:p>
            <a:pPr marL="514350" lvl="0" indent="-514350" algn="l" rtl="0">
              <a:spcBef>
                <a:spcPts val="440"/>
              </a:spcBef>
              <a:spcAft>
                <a:spcPts val="0"/>
              </a:spcAft>
              <a:buClr>
                <a:srgbClr val="2D637F"/>
              </a:buClr>
              <a:buSzPts val="2200"/>
              <a:buFont typeface="Arial"/>
              <a:buAutoNum type="romanUcPeriod"/>
            </a:pPr>
            <a:r>
              <a:rPr lang="en-US" dirty="0">
                <a:latin typeface="Arial"/>
                <a:ea typeface="Arial"/>
                <a:cs typeface="Arial"/>
                <a:sym typeface="Arial"/>
              </a:rPr>
              <a:t>Who cares? If you are successful, what difference will it make?</a:t>
            </a:r>
            <a:endParaRPr dirty="0"/>
          </a:p>
          <a:p>
            <a:pPr marL="514350" lvl="0" indent="-514350" algn="l" rtl="0">
              <a:spcBef>
                <a:spcPts val="440"/>
              </a:spcBef>
              <a:spcAft>
                <a:spcPts val="0"/>
              </a:spcAft>
              <a:buClr>
                <a:srgbClr val="2D637F"/>
              </a:buClr>
              <a:buSzPts val="2200"/>
              <a:buFont typeface="Arial"/>
              <a:buAutoNum type="romanUcPeriod"/>
            </a:pPr>
            <a:r>
              <a:rPr lang="en-US" dirty="0">
                <a:latin typeface="Arial"/>
                <a:ea typeface="Arial"/>
                <a:cs typeface="Arial"/>
                <a:sym typeface="Arial"/>
              </a:rPr>
              <a:t>What are the risks?</a:t>
            </a:r>
            <a:endParaRPr dirty="0"/>
          </a:p>
          <a:p>
            <a:pPr marL="514350" lvl="0" indent="-514350" algn="l" rtl="0">
              <a:spcBef>
                <a:spcPts val="440"/>
              </a:spcBef>
              <a:spcAft>
                <a:spcPts val="0"/>
              </a:spcAft>
              <a:buClr>
                <a:srgbClr val="2D637F"/>
              </a:buClr>
              <a:buSzPts val="2200"/>
              <a:buFont typeface="Arial"/>
              <a:buAutoNum type="romanUcPeriod"/>
            </a:pPr>
            <a:r>
              <a:rPr lang="en-US" dirty="0">
                <a:latin typeface="Arial"/>
                <a:ea typeface="Arial"/>
                <a:cs typeface="Arial"/>
                <a:sym typeface="Arial"/>
              </a:rPr>
              <a:t>How much will it cost?</a:t>
            </a:r>
            <a:endParaRPr dirty="0"/>
          </a:p>
          <a:p>
            <a:pPr marL="514350" lvl="0" indent="-514350" algn="l" rtl="0">
              <a:spcBef>
                <a:spcPts val="440"/>
              </a:spcBef>
              <a:spcAft>
                <a:spcPts val="0"/>
              </a:spcAft>
              <a:buClr>
                <a:srgbClr val="2D637F"/>
              </a:buClr>
              <a:buSzPts val="2200"/>
              <a:buFont typeface="Arial"/>
              <a:buAutoNum type="romanUcPeriod"/>
            </a:pPr>
            <a:r>
              <a:rPr lang="en-US" dirty="0">
                <a:latin typeface="Arial"/>
                <a:ea typeface="Arial"/>
                <a:cs typeface="Arial"/>
                <a:sym typeface="Arial"/>
              </a:rPr>
              <a:t>How long will it take?</a:t>
            </a:r>
            <a:endParaRPr dirty="0"/>
          </a:p>
          <a:p>
            <a:pPr marL="514350" lvl="0" indent="-514350" algn="l" rtl="0">
              <a:spcBef>
                <a:spcPts val="440"/>
              </a:spcBef>
              <a:spcAft>
                <a:spcPts val="0"/>
              </a:spcAft>
              <a:buClr>
                <a:srgbClr val="2D637F"/>
              </a:buClr>
              <a:buSzPts val="2200"/>
              <a:buFont typeface="Arial"/>
              <a:buAutoNum type="romanUcPeriod"/>
            </a:pPr>
            <a:r>
              <a:rPr lang="en-US" dirty="0">
                <a:latin typeface="Arial"/>
                <a:ea typeface="Arial"/>
                <a:cs typeface="Arial"/>
                <a:sym typeface="Arial"/>
              </a:rPr>
              <a:t>What are the mid-term and final “exams” to check for success?</a:t>
            </a:r>
          </a:p>
          <a:p>
            <a:pPr marL="514350" lvl="0" indent="-514350" algn="l" rtl="0">
              <a:spcBef>
                <a:spcPts val="440"/>
              </a:spcBef>
              <a:spcAft>
                <a:spcPts val="0"/>
              </a:spcAft>
              <a:buClr>
                <a:srgbClr val="2D637F"/>
              </a:buClr>
              <a:buSzPts val="2200"/>
              <a:buFont typeface="Arial"/>
              <a:buAutoNum type="romanUcPeriod"/>
            </a:pPr>
            <a:endParaRPr lang="en-US" dirty="0">
              <a:latin typeface="Arial"/>
              <a:cs typeface="Arial"/>
              <a:sym typeface="Arial"/>
            </a:endParaRPr>
          </a:p>
          <a:p>
            <a:pPr marL="0" indent="0">
              <a:spcBef>
                <a:spcPts val="440"/>
              </a:spcBef>
              <a:buSzPts val="2200"/>
              <a:buNone/>
            </a:pPr>
            <a:r>
              <a:rPr lang="en-US" dirty="0">
                <a:latin typeface="Arial"/>
                <a:cs typeface="Arial"/>
                <a:sym typeface="Arial"/>
                <a:hlinkClick r:id="rId3"/>
              </a:rPr>
              <a:t>https://www.darpa.mil/work-with-us/heilmeier-catechism</a:t>
            </a:r>
            <a:r>
              <a:rPr lang="en-US" dirty="0">
                <a:latin typeface="Arial"/>
                <a:cs typeface="Arial"/>
                <a:sym typeface="Arial"/>
              </a:rPr>
              <a:t> </a:t>
            </a:r>
            <a:endParaRPr lang="en-US" dirty="0">
              <a:latin typeface="Arial"/>
              <a:cs typeface="Arial"/>
            </a:endParaRPr>
          </a:p>
          <a:p>
            <a:pPr marL="0" lvl="0" indent="0" algn="l" rtl="0">
              <a:spcBef>
                <a:spcPts val="440"/>
              </a:spcBef>
              <a:spcAft>
                <a:spcPts val="0"/>
              </a:spcAft>
              <a:buClr>
                <a:srgbClr val="2D637F"/>
              </a:buClr>
              <a:buSzPts val="2200"/>
              <a:buNone/>
            </a:pPr>
            <a:endParaRPr dirty="0"/>
          </a:p>
          <a:p>
            <a:pPr marL="0" lvl="0" indent="0" algn="l" rtl="0">
              <a:spcBef>
                <a:spcPts val="400"/>
              </a:spcBef>
              <a:spcAft>
                <a:spcPts val="0"/>
              </a:spcAft>
              <a:buClr>
                <a:srgbClr val="2D637F"/>
              </a:buClr>
              <a:buSzPts val="2000"/>
              <a:buNone/>
            </a:pPr>
            <a:endParaRPr sz="2000" dirty="0"/>
          </a:p>
          <a:p>
            <a:pPr marL="342900" lvl="0" indent="-228600" algn="l" rtl="0">
              <a:spcBef>
                <a:spcPts val="360"/>
              </a:spcBef>
              <a:spcAft>
                <a:spcPts val="0"/>
              </a:spcAft>
              <a:buClr>
                <a:srgbClr val="2D637F"/>
              </a:buClr>
              <a:buSzPts val="1800"/>
              <a:buNone/>
            </a:pPr>
            <a:endParaRPr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9"/>
          <p:cNvSpPr txBox="1">
            <a:spLocks noGrp="1"/>
          </p:cNvSpPr>
          <p:nvPr>
            <p:ph type="title"/>
          </p:nvPr>
        </p:nvSpPr>
        <p:spPr>
          <a:xfrm>
            <a:off x="482600" y="487744"/>
            <a:ext cx="7766050" cy="1150353"/>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rgbClr val="C28220"/>
              </a:buClr>
              <a:buSzPts val="4200"/>
              <a:buFont typeface="Georgia"/>
              <a:buNone/>
            </a:pPr>
            <a:r>
              <a:rPr lang="en-US" dirty="0"/>
              <a:t>The Packard Fellowships for Science and Engineering</a:t>
            </a:r>
            <a:endParaRPr sz="4200" dirty="0"/>
          </a:p>
        </p:txBody>
      </p:sp>
      <p:sp>
        <p:nvSpPr>
          <p:cNvPr id="65" name="Google Shape;65;p9"/>
          <p:cNvSpPr txBox="1">
            <a:spLocks noGrp="1"/>
          </p:cNvSpPr>
          <p:nvPr>
            <p:ph type="body" idx="1"/>
          </p:nvPr>
        </p:nvSpPr>
        <p:spPr>
          <a:xfrm>
            <a:off x="482600" y="1638097"/>
            <a:ext cx="8051800" cy="3752050"/>
          </a:xfrm>
          <a:prstGeom prst="rect">
            <a:avLst/>
          </a:prstGeom>
          <a:noFill/>
          <a:ln>
            <a:noFill/>
          </a:ln>
        </p:spPr>
        <p:txBody>
          <a:bodyPr spcFirstLastPara="1" wrap="square" lIns="91425" tIns="45700" rIns="91425" bIns="45700" anchor="t" anchorCtr="0">
            <a:normAutofit/>
          </a:bodyPr>
          <a:lstStyle/>
          <a:p>
            <a:pPr marL="9525" indent="0">
              <a:spcBef>
                <a:spcPts val="279"/>
              </a:spcBef>
              <a:buSzPct val="100000"/>
              <a:buNone/>
            </a:pPr>
            <a:r>
              <a:rPr lang="en-US" sz="1800" b="1" dirty="0">
                <a:latin typeface="Times New Roman" panose="02020603050405020304" pitchFamily="18" charset="0"/>
                <a:cs typeface="Times New Roman" panose="02020603050405020304" pitchFamily="18" charset="0"/>
              </a:rPr>
              <a:t>Research Statement Guidelines:</a:t>
            </a:r>
          </a:p>
          <a:p>
            <a:pPr marL="9525" indent="0">
              <a:spcBef>
                <a:spcPts val="279"/>
              </a:spcBef>
              <a:buSzPct val="100000"/>
              <a:buNone/>
            </a:pPr>
            <a:endParaRPr lang="en-US" sz="1800" b="1" dirty="0">
              <a:latin typeface="Times New Roman" panose="02020603050405020304" pitchFamily="18" charset="0"/>
              <a:cs typeface="Times New Roman" panose="02020603050405020304" pitchFamily="18" charset="0"/>
            </a:endParaRPr>
          </a:p>
          <a:p>
            <a:pPr marL="9525" indent="0">
              <a:spcBef>
                <a:spcPts val="279"/>
              </a:spcBef>
              <a:buSzPct val="100000"/>
              <a:buNone/>
            </a:pPr>
            <a:r>
              <a:rPr lang="en-US" sz="1800" dirty="0">
                <a:solidFill>
                  <a:schemeClr val="tx1"/>
                </a:solidFill>
                <a:latin typeface="Times New Roman" panose="02020603050405020304" pitchFamily="18" charset="0"/>
                <a:cs typeface="Times New Roman" panose="02020603050405020304" pitchFamily="18" charset="0"/>
              </a:rPr>
              <a:t>The research statement should describe why the research is important and outline the general goals for the next five years. The statement should also indicate, in general, how funds will be used. This does not need to be a detailed budget and will not be binding on the actual use of funds. The research statement is limited to 1,400 words (maximum two pages of text, prepared in 12- point font with 1-inch margins). If there are relevant figures, images or references, please include these separately on a third page. </a:t>
            </a:r>
            <a:endParaRPr sz="18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9"/>
          <p:cNvSpPr txBox="1">
            <a:spLocks noGrp="1"/>
          </p:cNvSpPr>
          <p:nvPr>
            <p:ph type="title"/>
          </p:nvPr>
        </p:nvSpPr>
        <p:spPr>
          <a:xfrm>
            <a:off x="482600" y="487744"/>
            <a:ext cx="7766050" cy="1150353"/>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C28220"/>
              </a:buClr>
              <a:buSzPts val="4200"/>
              <a:buFont typeface="Georgia"/>
              <a:buNone/>
            </a:pPr>
            <a:r>
              <a:rPr lang="en-US" dirty="0"/>
              <a:t>Packard Fellowships Sample</a:t>
            </a:r>
            <a:endParaRPr sz="4200" dirty="0"/>
          </a:p>
        </p:txBody>
      </p:sp>
      <p:sp>
        <p:nvSpPr>
          <p:cNvPr id="65" name="Google Shape;65;p9"/>
          <p:cNvSpPr txBox="1">
            <a:spLocks noGrp="1"/>
          </p:cNvSpPr>
          <p:nvPr>
            <p:ph type="body" idx="1"/>
          </p:nvPr>
        </p:nvSpPr>
        <p:spPr>
          <a:xfrm>
            <a:off x="482600" y="1638097"/>
            <a:ext cx="8051800" cy="3752050"/>
          </a:xfrm>
          <a:prstGeom prst="rect">
            <a:avLst/>
          </a:prstGeom>
          <a:noFill/>
          <a:ln>
            <a:noFill/>
          </a:ln>
        </p:spPr>
        <p:txBody>
          <a:bodyPr spcFirstLastPara="1" wrap="square" lIns="91425" tIns="45700" rIns="91425" bIns="45700" anchor="t" anchorCtr="0">
            <a:normAutofit lnSpcReduction="10000"/>
          </a:bodyPr>
          <a:lstStyle/>
          <a:p>
            <a:pPr marL="114300" indent="0" algn="ctr">
              <a:buNone/>
            </a:pPr>
            <a:r>
              <a:rPr lang="en-US" sz="2000" b="1" dirty="0">
                <a:solidFill>
                  <a:schemeClr val="tx1"/>
                </a:solidFill>
                <a:latin typeface="Times New Roman" panose="02020603050405020304" pitchFamily="18" charset="0"/>
                <a:cs typeface="Times New Roman" panose="02020603050405020304" pitchFamily="18" charset="0"/>
              </a:rPr>
              <a:t>A Comprehensive Approach to Planetary Habitability</a:t>
            </a:r>
          </a:p>
          <a:p>
            <a:pPr marL="114300" indent="0">
              <a:buNone/>
            </a:pPr>
            <a:r>
              <a:rPr lang="en-US" sz="2000" dirty="0">
                <a:solidFill>
                  <a:schemeClr val="tx1"/>
                </a:solidFill>
                <a:latin typeface="Times New Roman" panose="02020603050405020304" pitchFamily="18" charset="0"/>
                <a:cs typeface="Times New Roman" panose="02020603050405020304" pitchFamily="18" charset="0"/>
              </a:rPr>
              <a:t>Imagine the profound impact the discovery of life on another planet would have for our view of life on Earth. Earth would then become just the first example of a larger set of populated worlds. My research group will blaze the trail towards the detection of extraterrestrial life by finding temperate planets with Earth-like compositions and fully characterizing their environments.</a:t>
            </a:r>
          </a:p>
          <a:p>
            <a:pPr marL="9525" indent="0">
              <a:spcBef>
                <a:spcPts val="279"/>
              </a:spcBef>
              <a:buSzPct val="100000"/>
              <a:buNone/>
            </a:pPr>
            <a:endParaRPr lang="en-US" sz="1800" dirty="0">
              <a:latin typeface="Times New Roman" panose="02020603050405020304" pitchFamily="18" charset="0"/>
              <a:cs typeface="Times New Roman" panose="02020603050405020304" pitchFamily="18" charset="0"/>
            </a:endParaRPr>
          </a:p>
          <a:p>
            <a:pPr marL="9525" indent="0">
              <a:spcBef>
                <a:spcPts val="279"/>
              </a:spcBef>
              <a:buSzPct val="100000"/>
              <a:buNone/>
            </a:pPr>
            <a:endParaRPr lang="en-US" sz="1800" dirty="0">
              <a:latin typeface="Times New Roman" panose="02020603050405020304" pitchFamily="18" charset="0"/>
              <a:cs typeface="Times New Roman" panose="02020603050405020304" pitchFamily="18" charset="0"/>
            </a:endParaRPr>
          </a:p>
          <a:p>
            <a:pPr marL="9525" indent="0" algn="r">
              <a:spcBef>
                <a:spcPts val="279"/>
              </a:spcBef>
              <a:buSzPct val="100000"/>
              <a:buNone/>
            </a:pPr>
            <a:r>
              <a:rPr lang="en-US" sz="1800" b="1" dirty="0">
                <a:solidFill>
                  <a:schemeClr val="tx1"/>
                </a:solidFill>
                <a:latin typeface="Times New Roman" panose="02020603050405020304" pitchFamily="18" charset="0"/>
                <a:cs typeface="Times New Roman" panose="02020603050405020304" pitchFamily="18" charset="0"/>
              </a:rPr>
              <a:t>Courtney Dressing</a:t>
            </a:r>
          </a:p>
          <a:p>
            <a:pPr marL="9525" indent="0" algn="r">
              <a:spcBef>
                <a:spcPts val="279"/>
              </a:spcBef>
              <a:buSzPct val="100000"/>
              <a:buNone/>
            </a:pPr>
            <a:r>
              <a:rPr lang="en-US" sz="1800" dirty="0">
                <a:solidFill>
                  <a:schemeClr val="tx1"/>
                </a:solidFill>
                <a:latin typeface="Times New Roman" panose="02020603050405020304" pitchFamily="18" charset="0"/>
                <a:cs typeface="Times New Roman" panose="02020603050405020304" pitchFamily="18" charset="0"/>
              </a:rPr>
              <a:t>Assistant Professor, Astronomy</a:t>
            </a:r>
          </a:p>
          <a:p>
            <a:pPr marL="9525" indent="0" algn="r">
              <a:spcBef>
                <a:spcPts val="279"/>
              </a:spcBef>
              <a:buSzPct val="100000"/>
              <a:buNone/>
            </a:pPr>
            <a:r>
              <a:rPr lang="en-US" sz="1800" dirty="0">
                <a:solidFill>
                  <a:schemeClr val="tx1"/>
                </a:solidFill>
                <a:latin typeface="Times New Roman" panose="02020603050405020304" pitchFamily="18" charset="0"/>
                <a:cs typeface="Times New Roman" panose="02020603050405020304" pitchFamily="18" charset="0"/>
              </a:rPr>
              <a:t>2019 Packard Fellow</a:t>
            </a:r>
            <a:endParaRPr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5357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9"/>
          <p:cNvSpPr txBox="1">
            <a:spLocks noGrp="1"/>
          </p:cNvSpPr>
          <p:nvPr>
            <p:ph type="title"/>
          </p:nvPr>
        </p:nvSpPr>
        <p:spPr>
          <a:xfrm>
            <a:off x="482600" y="487744"/>
            <a:ext cx="7766050" cy="1150353"/>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rgbClr val="C28220"/>
              </a:buClr>
              <a:buSzPts val="4200"/>
              <a:buFont typeface="Georgia"/>
              <a:buNone/>
            </a:pPr>
            <a:r>
              <a:rPr lang="en-US" dirty="0"/>
              <a:t>The Keck Phase I Research Statement</a:t>
            </a:r>
            <a:endParaRPr sz="4200" dirty="0"/>
          </a:p>
        </p:txBody>
      </p:sp>
      <p:sp>
        <p:nvSpPr>
          <p:cNvPr id="65" name="Google Shape;65;p9"/>
          <p:cNvSpPr txBox="1">
            <a:spLocks noGrp="1"/>
          </p:cNvSpPr>
          <p:nvPr>
            <p:ph type="body" idx="1"/>
          </p:nvPr>
        </p:nvSpPr>
        <p:spPr>
          <a:xfrm>
            <a:off x="482600" y="1638097"/>
            <a:ext cx="8051800" cy="3752050"/>
          </a:xfrm>
          <a:prstGeom prst="rect">
            <a:avLst/>
          </a:prstGeom>
          <a:noFill/>
          <a:ln>
            <a:noFill/>
          </a:ln>
        </p:spPr>
        <p:txBody>
          <a:bodyPr spcFirstLastPara="1" wrap="square" lIns="91425" tIns="45700" rIns="91425" bIns="45700" anchor="t" anchorCtr="0">
            <a:normAutofit fontScale="77500" lnSpcReduction="20000"/>
          </a:bodyPr>
          <a:lstStyle/>
          <a:p>
            <a:pPr marL="457200" lvl="0" indent="-457231" algn="l" rtl="0">
              <a:lnSpc>
                <a:spcPct val="170000"/>
              </a:lnSpc>
              <a:spcBef>
                <a:spcPts val="0"/>
              </a:spcBef>
              <a:spcAft>
                <a:spcPts val="0"/>
              </a:spcAft>
              <a:buClr>
                <a:srgbClr val="2D637F"/>
              </a:buClr>
              <a:buSzPct val="100000"/>
              <a:buFont typeface="Arial"/>
              <a:buAutoNum type="arabicPeriod"/>
            </a:pPr>
            <a:r>
              <a:rPr lang="en-US" sz="1900" b="1">
                <a:latin typeface="Arial"/>
                <a:ea typeface="Arial"/>
                <a:cs typeface="Arial"/>
                <a:sym typeface="Arial"/>
              </a:rPr>
              <a:t>Abstract:</a:t>
            </a:r>
            <a:r>
              <a:rPr lang="en-US" sz="1900">
                <a:latin typeface="Arial"/>
                <a:ea typeface="Arial"/>
                <a:cs typeface="Arial"/>
                <a:sym typeface="Arial"/>
              </a:rPr>
              <a:t> Provide an executive summary of the project for a well-educated lay audience. Include overall goal, methodology and significance.</a:t>
            </a:r>
            <a:endParaRPr/>
          </a:p>
          <a:p>
            <a:pPr marL="457200" lvl="0" indent="-457231" algn="l" rtl="0">
              <a:lnSpc>
                <a:spcPct val="170000"/>
              </a:lnSpc>
              <a:spcBef>
                <a:spcPts val="294"/>
              </a:spcBef>
              <a:spcAft>
                <a:spcPts val="0"/>
              </a:spcAft>
              <a:buClr>
                <a:srgbClr val="2D637F"/>
              </a:buClr>
              <a:buSzPct val="100000"/>
              <a:buFont typeface="Arial"/>
              <a:buAutoNum type="arabicPeriod"/>
            </a:pPr>
            <a:r>
              <a:rPr lang="en-US" sz="1900" b="1">
                <a:latin typeface="Arial"/>
                <a:ea typeface="Arial"/>
                <a:cs typeface="Arial"/>
                <a:sym typeface="Arial"/>
              </a:rPr>
              <a:t>Unique Aspects: </a:t>
            </a:r>
            <a:r>
              <a:rPr lang="en-US" sz="1900">
                <a:latin typeface="Arial"/>
                <a:ea typeface="Arial"/>
                <a:cs typeface="Arial"/>
                <a:sym typeface="Arial"/>
              </a:rPr>
              <a:t>Describe unique or distinctive aspects of the project.</a:t>
            </a:r>
            <a:endParaRPr/>
          </a:p>
          <a:p>
            <a:pPr marL="457200" lvl="0" indent="-457231" algn="l" rtl="0">
              <a:lnSpc>
                <a:spcPct val="170000"/>
              </a:lnSpc>
              <a:spcBef>
                <a:spcPts val="294"/>
              </a:spcBef>
              <a:spcAft>
                <a:spcPts val="0"/>
              </a:spcAft>
              <a:buClr>
                <a:srgbClr val="2D637F"/>
              </a:buClr>
              <a:buSzPct val="100000"/>
              <a:buFont typeface="Arial"/>
              <a:buAutoNum type="arabicPeriod"/>
            </a:pPr>
            <a:r>
              <a:rPr lang="en-US" sz="1900" b="1">
                <a:latin typeface="Arial"/>
                <a:ea typeface="Arial"/>
                <a:cs typeface="Arial"/>
                <a:sym typeface="Arial"/>
              </a:rPr>
              <a:t>Key Personnel: </a:t>
            </a:r>
            <a:r>
              <a:rPr lang="en-US" sz="1900">
                <a:latin typeface="Arial"/>
                <a:ea typeface="Arial"/>
                <a:cs typeface="Arial"/>
                <a:sym typeface="Arial"/>
              </a:rPr>
              <a:t>Name the key personnel and describe their expertise, role in this project and any collaborations/partnerships.</a:t>
            </a:r>
            <a:endParaRPr/>
          </a:p>
          <a:p>
            <a:pPr marL="457200" lvl="0" indent="-457231" algn="l" rtl="0">
              <a:lnSpc>
                <a:spcPct val="170000"/>
              </a:lnSpc>
              <a:spcBef>
                <a:spcPts val="294"/>
              </a:spcBef>
              <a:spcAft>
                <a:spcPts val="0"/>
              </a:spcAft>
              <a:buClr>
                <a:srgbClr val="2D637F"/>
              </a:buClr>
              <a:buSzPct val="100000"/>
              <a:buFont typeface="Arial"/>
              <a:buAutoNum type="arabicPeriod"/>
            </a:pPr>
            <a:r>
              <a:rPr lang="en-US" sz="1900" b="1">
                <a:latin typeface="Arial"/>
                <a:ea typeface="Arial"/>
                <a:cs typeface="Arial"/>
                <a:sym typeface="Arial"/>
              </a:rPr>
              <a:t>Budget:</a:t>
            </a:r>
            <a:r>
              <a:rPr lang="en-US" sz="1900">
                <a:latin typeface="Arial"/>
                <a:ea typeface="Arial"/>
                <a:cs typeface="Arial"/>
                <a:sym typeface="Arial"/>
              </a:rPr>
              <a:t> State the project’s total cost, amount requested from the Keck Foundation and the amount of institutional support. Describe how requested funds will be allocated.</a:t>
            </a:r>
            <a:endParaRPr/>
          </a:p>
          <a:p>
            <a:pPr marL="457200" lvl="0" indent="-457231" algn="l" rtl="0">
              <a:lnSpc>
                <a:spcPct val="170000"/>
              </a:lnSpc>
              <a:spcBef>
                <a:spcPts val="294"/>
              </a:spcBef>
              <a:spcAft>
                <a:spcPts val="0"/>
              </a:spcAft>
              <a:buClr>
                <a:srgbClr val="2D637F"/>
              </a:buClr>
              <a:buSzPct val="100000"/>
              <a:buFont typeface="Arial"/>
              <a:buAutoNum type="arabicPeriod"/>
            </a:pPr>
            <a:r>
              <a:rPr lang="en-US" sz="1900" b="1">
                <a:latin typeface="Arial"/>
                <a:ea typeface="Arial"/>
                <a:cs typeface="Arial"/>
                <a:sym typeface="Arial"/>
              </a:rPr>
              <a:t>Justification for Keck Foundation support:</a:t>
            </a:r>
            <a:r>
              <a:rPr lang="en-US" sz="1900">
                <a:latin typeface="Arial"/>
                <a:ea typeface="Arial"/>
                <a:cs typeface="Arial"/>
                <a:sym typeface="Arial"/>
              </a:rPr>
              <a:t> Explain why support from the Keck Foundation is essential for this project. If this or a related project has been declined, indicate sources approached and rationale for the decline</a:t>
            </a:r>
            <a:endParaRPr/>
          </a:p>
          <a:p>
            <a:pPr marL="342900" lvl="0" indent="-254317" algn="l" rtl="0">
              <a:spcBef>
                <a:spcPts val="279"/>
              </a:spcBef>
              <a:spcAft>
                <a:spcPts val="0"/>
              </a:spcAft>
              <a:buClr>
                <a:srgbClr val="2D637F"/>
              </a:buClr>
              <a:buSzPct val="100000"/>
              <a:buFont typeface="Arial"/>
              <a:buNone/>
            </a:pPr>
            <a:endParaRPr sz="1800"/>
          </a:p>
        </p:txBody>
      </p:sp>
    </p:spTree>
    <p:extLst>
      <p:ext uri="{BB962C8B-B14F-4D97-AF65-F5344CB8AC3E}">
        <p14:creationId xmlns:p14="http://schemas.microsoft.com/office/powerpoint/2010/main" val="646508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9"/>
          <p:cNvSpPr txBox="1">
            <a:spLocks noGrp="1"/>
          </p:cNvSpPr>
          <p:nvPr>
            <p:ph type="title"/>
          </p:nvPr>
        </p:nvSpPr>
        <p:spPr>
          <a:xfrm>
            <a:off x="482600" y="487744"/>
            <a:ext cx="7766050" cy="1150353"/>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C28220"/>
              </a:buClr>
              <a:buSzPts val="4200"/>
              <a:buFont typeface="Georgia"/>
              <a:buNone/>
            </a:pPr>
            <a:r>
              <a:rPr lang="en-US" dirty="0"/>
              <a:t>The Keck Phase I Sample</a:t>
            </a:r>
            <a:endParaRPr sz="4200" dirty="0"/>
          </a:p>
        </p:txBody>
      </p:sp>
      <p:sp>
        <p:nvSpPr>
          <p:cNvPr id="65" name="Google Shape;65;p9"/>
          <p:cNvSpPr txBox="1">
            <a:spLocks noGrp="1"/>
          </p:cNvSpPr>
          <p:nvPr>
            <p:ph type="body" idx="1"/>
          </p:nvPr>
        </p:nvSpPr>
        <p:spPr>
          <a:xfrm>
            <a:off x="482600" y="1638097"/>
            <a:ext cx="8051800" cy="3752050"/>
          </a:xfrm>
          <a:prstGeom prst="rect">
            <a:avLst/>
          </a:prstGeom>
          <a:noFill/>
          <a:ln>
            <a:noFill/>
          </a:ln>
        </p:spPr>
        <p:txBody>
          <a:bodyPr spcFirstLastPara="1" wrap="square" lIns="91425" tIns="45700" rIns="91425" bIns="45700" anchor="t" anchorCtr="0">
            <a:normAutofit fontScale="47500" lnSpcReduction="20000"/>
          </a:bodyPr>
          <a:lstStyle/>
          <a:p>
            <a:pPr marL="0" indent="0">
              <a:spcBef>
                <a:spcPts val="0"/>
              </a:spcBef>
              <a:buSzPct val="100000"/>
              <a:buNone/>
            </a:pPr>
            <a:r>
              <a:rPr lang="en-US" sz="2900" b="1" dirty="0">
                <a:solidFill>
                  <a:schemeClr val="tx1"/>
                </a:solidFill>
                <a:latin typeface="Times New Roman" panose="02020603050405020304" pitchFamily="18" charset="0"/>
                <a:cs typeface="Times New Roman" panose="02020603050405020304" pitchFamily="18" charset="0"/>
              </a:rPr>
              <a:t>Unique Aspects: </a:t>
            </a:r>
            <a:r>
              <a:rPr lang="en-US" sz="2900" dirty="0">
                <a:solidFill>
                  <a:schemeClr val="tx1"/>
                </a:solidFill>
                <a:latin typeface="Times New Roman" panose="02020603050405020304" pitchFamily="18" charset="0"/>
                <a:cs typeface="Times New Roman" panose="02020603050405020304" pitchFamily="18" charset="0"/>
              </a:rPr>
              <a:t>Controllable fabrication of moiré structures is itself only two years old. We are leveraging this very recent physics discovery to create new synthetic chemistry, making our approach inherently unique. Further, the family of materials we are proposing have never been made, and unlike the existing top–down approach to isolating 2D magnets (a field that is itself only three years old), we are proposing a diametrically opposite bottom–up methodology. Additionally, we are tightly coupling this novel material fabrication methodology to powerful newly developed ultrafast X-ray methods, to provide unprecedented access to the spatiotemporal correlations in these new materials.</a:t>
            </a:r>
          </a:p>
          <a:p>
            <a:pPr marL="0" indent="0">
              <a:spcBef>
                <a:spcPts val="0"/>
              </a:spcBef>
              <a:buSzPct val="100000"/>
              <a:buNone/>
            </a:pPr>
            <a:endParaRPr lang="en-US" sz="2900" dirty="0">
              <a:solidFill>
                <a:schemeClr val="tx1"/>
              </a:solidFill>
              <a:latin typeface="Times New Roman" panose="02020603050405020304" pitchFamily="18" charset="0"/>
              <a:cs typeface="Times New Roman" panose="02020603050405020304" pitchFamily="18" charset="0"/>
            </a:endParaRPr>
          </a:p>
          <a:p>
            <a:pPr marL="17463" indent="0">
              <a:buNone/>
            </a:pPr>
            <a:r>
              <a:rPr lang="en-US" sz="2900" b="1" dirty="0">
                <a:solidFill>
                  <a:schemeClr val="tx1"/>
                </a:solidFill>
                <a:latin typeface="Times New Roman" panose="02020603050405020304" pitchFamily="18" charset="0"/>
                <a:cs typeface="Times New Roman" panose="02020603050405020304" pitchFamily="18" charset="0"/>
              </a:rPr>
              <a:t>Peer Groups:</a:t>
            </a:r>
            <a:r>
              <a:rPr lang="en-US" sz="2900" dirty="0">
                <a:solidFill>
                  <a:schemeClr val="tx1"/>
                </a:solidFill>
                <a:latin typeface="Times New Roman" panose="02020603050405020304" pitchFamily="18" charset="0"/>
                <a:cs typeface="Times New Roman" panose="02020603050405020304" pitchFamily="18" charset="0"/>
              </a:rPr>
              <a:t> Philip Kim at Harvard (together with </a:t>
            </a:r>
            <a:r>
              <a:rPr lang="en-US" sz="2900" dirty="0" err="1">
                <a:solidFill>
                  <a:schemeClr val="tx1"/>
                </a:solidFill>
                <a:latin typeface="Times New Roman" panose="02020603050405020304" pitchFamily="18" charset="0"/>
                <a:cs typeface="Times New Roman" panose="02020603050405020304" pitchFamily="18" charset="0"/>
              </a:rPr>
              <a:t>Bediako</a:t>
            </a:r>
            <a:r>
              <a:rPr lang="en-US" sz="2900" dirty="0">
                <a:solidFill>
                  <a:schemeClr val="tx1"/>
                </a:solidFill>
                <a:latin typeface="Times New Roman" panose="02020603050405020304" pitchFamily="18" charset="0"/>
                <a:cs typeface="Times New Roman" panose="02020603050405020304" pitchFamily="18" charset="0"/>
              </a:rPr>
              <a:t>) demonstrated intercalation in 2D </a:t>
            </a:r>
            <a:r>
              <a:rPr lang="en-US" sz="2900" dirty="0" err="1">
                <a:solidFill>
                  <a:schemeClr val="tx1"/>
                </a:solidFill>
                <a:latin typeface="Times New Roman" panose="02020603050405020304" pitchFamily="18" charset="0"/>
                <a:cs typeface="Times New Roman" panose="02020603050405020304" pitchFamily="18" charset="0"/>
              </a:rPr>
              <a:t>vdW</a:t>
            </a:r>
            <a:r>
              <a:rPr lang="en-US" sz="2900" dirty="0">
                <a:solidFill>
                  <a:schemeClr val="tx1"/>
                </a:solidFill>
                <a:latin typeface="Times New Roman" panose="02020603050405020304" pitchFamily="18" charset="0"/>
                <a:cs typeface="Times New Roman" panose="02020603050405020304" pitchFamily="18" charset="0"/>
              </a:rPr>
              <a:t> heterostructures, but not in moiré architectures. Cava (Princeton) and </a:t>
            </a:r>
            <a:r>
              <a:rPr lang="en-US" sz="2900" dirty="0" err="1">
                <a:solidFill>
                  <a:schemeClr val="tx1"/>
                </a:solidFill>
                <a:latin typeface="Times New Roman" panose="02020603050405020304" pitchFamily="18" charset="0"/>
                <a:cs typeface="Times New Roman" panose="02020603050405020304" pitchFamily="18" charset="0"/>
              </a:rPr>
              <a:t>Analytis</a:t>
            </a:r>
            <a:r>
              <a:rPr lang="en-US" sz="2900" dirty="0">
                <a:solidFill>
                  <a:schemeClr val="tx1"/>
                </a:solidFill>
                <a:latin typeface="Times New Roman" panose="02020603050405020304" pitchFamily="18" charset="0"/>
                <a:cs typeface="Times New Roman" panose="02020603050405020304" pitchFamily="18" charset="0"/>
              </a:rPr>
              <a:t> (Berkeley) have studied magnetic intercalation compounds, but exclusively in bulk 3D crystals. Roy (Columbia) synthesizes </a:t>
            </a:r>
            <a:r>
              <a:rPr lang="en-US" sz="2900" dirty="0" err="1">
                <a:solidFill>
                  <a:schemeClr val="tx1"/>
                </a:solidFill>
                <a:latin typeface="Times New Roman" panose="02020603050405020304" pitchFamily="18" charset="0"/>
                <a:cs typeface="Times New Roman" panose="02020603050405020304" pitchFamily="18" charset="0"/>
              </a:rPr>
              <a:t>superatomic</a:t>
            </a:r>
            <a:r>
              <a:rPr lang="en-US" sz="2900" dirty="0">
                <a:solidFill>
                  <a:schemeClr val="tx1"/>
                </a:solidFill>
                <a:latin typeface="Times New Roman" panose="02020603050405020304" pitchFamily="18" charset="0"/>
                <a:cs typeface="Times New Roman" panose="02020603050405020304" pitchFamily="18" charset="0"/>
              </a:rPr>
              <a:t> crystals, but with molecular and nanoscale building blocks, which do not have the degree of dimensional confinement proposed here. Kapteyn and Murnane (JILA), </a:t>
            </a:r>
            <a:r>
              <a:rPr lang="en-US" sz="2900" dirty="0" err="1">
                <a:solidFill>
                  <a:schemeClr val="tx1"/>
                </a:solidFill>
                <a:latin typeface="Times New Roman" panose="02020603050405020304" pitchFamily="18" charset="0"/>
                <a:cs typeface="Times New Roman" panose="02020603050405020304" pitchFamily="18" charset="0"/>
              </a:rPr>
              <a:t>Aeschlimann</a:t>
            </a:r>
            <a:r>
              <a:rPr lang="en-US" sz="2900" dirty="0">
                <a:solidFill>
                  <a:schemeClr val="tx1"/>
                </a:solidFill>
                <a:latin typeface="Times New Roman" panose="02020603050405020304" pitchFamily="18" charset="0"/>
                <a:cs typeface="Times New Roman" panose="02020603050405020304" pitchFamily="18" charset="0"/>
              </a:rPr>
              <a:t> (Kaiserslautern) and </a:t>
            </a:r>
            <a:r>
              <a:rPr lang="en-US" sz="2900" dirty="0" err="1">
                <a:solidFill>
                  <a:schemeClr val="tx1"/>
                </a:solidFill>
                <a:latin typeface="Times New Roman" panose="02020603050405020304" pitchFamily="18" charset="0"/>
                <a:cs typeface="Times New Roman" panose="02020603050405020304" pitchFamily="18" charset="0"/>
              </a:rPr>
              <a:t>Eisebitt</a:t>
            </a:r>
            <a:r>
              <a:rPr lang="en-US" sz="2900" dirty="0">
                <a:solidFill>
                  <a:schemeClr val="tx1"/>
                </a:solidFill>
                <a:latin typeface="Times New Roman" panose="02020603050405020304" pitchFamily="18" charset="0"/>
                <a:cs typeface="Times New Roman" panose="02020603050405020304" pitchFamily="18" charset="0"/>
              </a:rPr>
              <a:t> (Max Born) have studied ultrafast demagnetization in the past but not addressed field-control, attosecond time scales nor 2D materials. In sum, the distinction between our Keck proposal and any prior work is the goal of creating the first 2D magnetic </a:t>
            </a:r>
            <a:r>
              <a:rPr lang="en-US" sz="2900" dirty="0" err="1">
                <a:solidFill>
                  <a:schemeClr val="tx1"/>
                </a:solidFill>
                <a:latin typeface="Times New Roman" panose="02020603050405020304" pitchFamily="18" charset="0"/>
                <a:cs typeface="Times New Roman" panose="02020603050405020304" pitchFamily="18" charset="0"/>
              </a:rPr>
              <a:t>supercrystals</a:t>
            </a:r>
            <a:r>
              <a:rPr lang="en-US" sz="2900" dirty="0">
                <a:solidFill>
                  <a:schemeClr val="tx1"/>
                </a:solidFill>
                <a:latin typeface="Times New Roman" panose="02020603050405020304" pitchFamily="18" charset="0"/>
                <a:cs typeface="Times New Roman" panose="02020603050405020304" pitchFamily="18" charset="0"/>
              </a:rPr>
              <a:t>, and using intercalated moiré superlattices to finely tailor and optically manipulate magnetic interactions between “giant-spin” </a:t>
            </a:r>
            <a:r>
              <a:rPr lang="en-US" sz="2900" dirty="0" err="1">
                <a:solidFill>
                  <a:schemeClr val="tx1"/>
                </a:solidFill>
                <a:latin typeface="Times New Roman" panose="02020603050405020304" pitchFamily="18" charset="0"/>
                <a:cs typeface="Times New Roman" panose="02020603050405020304" pitchFamily="18" charset="0"/>
              </a:rPr>
              <a:t>superatoms</a:t>
            </a:r>
            <a:r>
              <a:rPr lang="en-US" sz="2900" dirty="0">
                <a:solidFill>
                  <a:schemeClr val="tx1"/>
                </a:solidFill>
                <a:latin typeface="Times New Roman" panose="02020603050405020304" pitchFamily="18" charset="0"/>
                <a:cs typeface="Times New Roman" panose="02020603050405020304" pitchFamily="18" charset="0"/>
              </a:rPr>
              <a:t> at ultrafast timescales.</a:t>
            </a:r>
          </a:p>
          <a:p>
            <a:pPr marL="114300" indent="0">
              <a:buNone/>
            </a:pPr>
            <a:br>
              <a:rPr lang="en-US" sz="2900" dirty="0">
                <a:solidFill>
                  <a:schemeClr val="tx1"/>
                </a:solidFill>
                <a:latin typeface="Times New Roman" panose="02020603050405020304" pitchFamily="18" charset="0"/>
                <a:cs typeface="Times New Roman" panose="02020603050405020304" pitchFamily="18" charset="0"/>
              </a:rPr>
            </a:br>
            <a:endParaRPr lang="en-US" sz="29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4991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9"/>
          <p:cNvSpPr txBox="1">
            <a:spLocks noGrp="1"/>
          </p:cNvSpPr>
          <p:nvPr>
            <p:ph type="title"/>
          </p:nvPr>
        </p:nvSpPr>
        <p:spPr>
          <a:xfrm>
            <a:off x="482600" y="487744"/>
            <a:ext cx="7766050" cy="1150353"/>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rgbClr val="C28220"/>
              </a:buClr>
              <a:buSzPts val="4200"/>
              <a:buFont typeface="Georgia"/>
              <a:buNone/>
            </a:pPr>
            <a:r>
              <a:rPr lang="en-US" dirty="0"/>
              <a:t>The Moore Inventor Fellowship Statement of Invention</a:t>
            </a:r>
            <a:endParaRPr sz="4200" dirty="0"/>
          </a:p>
        </p:txBody>
      </p:sp>
      <p:sp>
        <p:nvSpPr>
          <p:cNvPr id="65" name="Google Shape;65;p9"/>
          <p:cNvSpPr txBox="1">
            <a:spLocks noGrp="1"/>
          </p:cNvSpPr>
          <p:nvPr>
            <p:ph type="body" idx="1"/>
          </p:nvPr>
        </p:nvSpPr>
        <p:spPr>
          <a:xfrm>
            <a:off x="482600" y="1638097"/>
            <a:ext cx="8051800" cy="3752050"/>
          </a:xfrm>
          <a:prstGeom prst="rect">
            <a:avLst/>
          </a:prstGeom>
          <a:noFill/>
          <a:ln>
            <a:noFill/>
          </a:ln>
        </p:spPr>
        <p:txBody>
          <a:bodyPr spcFirstLastPara="1" wrap="square" lIns="91425" tIns="45700" rIns="91425" bIns="45700" anchor="t" anchorCtr="0">
            <a:normAutofit/>
          </a:bodyPr>
          <a:lstStyle/>
          <a:p>
            <a:pPr marL="9525" lvl="0" indent="0">
              <a:spcBef>
                <a:spcPts val="279"/>
              </a:spcBef>
              <a:buSzPct val="100000"/>
              <a:buNone/>
            </a:pPr>
            <a:r>
              <a:rPr lang="en-US" sz="1600" b="1" dirty="0">
                <a:latin typeface="Times New Roman" panose="02020603050405020304" pitchFamily="18" charset="0"/>
                <a:cs typeface="Times New Roman" panose="02020603050405020304" pitchFamily="18" charset="0"/>
              </a:rPr>
              <a:t>Guidelines: </a:t>
            </a:r>
          </a:p>
          <a:p>
            <a:pPr marL="9525" lvl="0" indent="0">
              <a:spcBef>
                <a:spcPts val="279"/>
              </a:spcBef>
              <a:buSzPct val="100000"/>
              <a:buNone/>
            </a:pPr>
            <a:r>
              <a:rPr lang="en-US" sz="1600" dirty="0">
                <a:latin typeface="Times New Roman" panose="02020603050405020304" pitchFamily="18" charset="0"/>
                <a:cs typeface="Times New Roman" panose="02020603050405020304" pitchFamily="18" charset="0"/>
              </a:rPr>
              <a:t>Please upload a statement of invention (no more than two pages, including citations; single-spaced, 12- point font and one-inch margins). </a:t>
            </a:r>
          </a:p>
          <a:p>
            <a:pPr marL="9525" lvl="0" indent="0">
              <a:spcBef>
                <a:spcPts val="279"/>
              </a:spcBef>
              <a:buSzPct val="100000"/>
              <a:buNone/>
            </a:pPr>
            <a:r>
              <a:rPr lang="en-US" sz="1600" dirty="0">
                <a:latin typeface="Times New Roman" panose="02020603050405020304" pitchFamily="18" charset="0"/>
                <a:cs typeface="Times New Roman" panose="02020603050405020304" pitchFamily="18" charset="0"/>
              </a:rPr>
              <a:t>The first paragraph should describe clearly and without jargon the invention, the problem it seeks to address, and its potential impact. The statement of invention should also include the following information:</a:t>
            </a:r>
          </a:p>
          <a:p>
            <a:pPr marL="752475" lvl="1" indent="-285750">
              <a:spcBef>
                <a:spcPts val="279"/>
              </a:spcBef>
              <a:buSzPct val="100000"/>
            </a:pPr>
            <a:r>
              <a:rPr lang="en-US" sz="1600" dirty="0">
                <a:latin typeface="Times New Roman" panose="02020603050405020304" pitchFamily="18" charset="0"/>
                <a:cs typeface="Times New Roman" panose="02020603050405020304" pitchFamily="18" charset="0"/>
              </a:rPr>
              <a:t>Description of invention </a:t>
            </a:r>
          </a:p>
          <a:p>
            <a:pPr marL="752475" lvl="1" indent="-285750">
              <a:spcBef>
                <a:spcPts val="279"/>
              </a:spcBef>
              <a:buSzPct val="100000"/>
            </a:pPr>
            <a:r>
              <a:rPr lang="en-US" sz="1600" dirty="0">
                <a:latin typeface="Times New Roman" panose="02020603050405020304" pitchFamily="18" charset="0"/>
                <a:cs typeface="Times New Roman" panose="02020603050405020304" pitchFamily="18" charset="0"/>
              </a:rPr>
              <a:t>Importance in the area of science, environmental conservation, or patient care and experience </a:t>
            </a:r>
          </a:p>
          <a:p>
            <a:pPr marL="752475" lvl="1" indent="-285750">
              <a:spcBef>
                <a:spcPts val="279"/>
              </a:spcBef>
              <a:buSzPct val="100000"/>
            </a:pPr>
            <a:r>
              <a:rPr lang="en-US" sz="1600" dirty="0">
                <a:latin typeface="Times New Roman" panose="02020603050405020304" pitchFamily="18" charset="0"/>
                <a:cs typeface="Times New Roman" panose="02020603050405020304" pitchFamily="18" charset="0"/>
              </a:rPr>
              <a:t>Stage of invention </a:t>
            </a:r>
          </a:p>
          <a:p>
            <a:pPr marL="752475" lvl="1" indent="-285750">
              <a:spcBef>
                <a:spcPts val="279"/>
              </a:spcBef>
              <a:buSzPct val="100000"/>
            </a:pPr>
            <a:r>
              <a:rPr lang="en-US" sz="1600" dirty="0">
                <a:latin typeface="Times New Roman" panose="02020603050405020304" pitchFamily="18" charset="0"/>
                <a:cs typeface="Times New Roman" panose="02020603050405020304" pitchFamily="18" charset="0"/>
              </a:rPr>
              <a:t>Current funding </a:t>
            </a:r>
          </a:p>
          <a:p>
            <a:pPr marL="752475" lvl="1" indent="-285750">
              <a:spcBef>
                <a:spcPts val="279"/>
              </a:spcBef>
              <a:buSzPct val="100000"/>
            </a:pPr>
            <a:r>
              <a:rPr lang="en-US" sz="1600" dirty="0">
                <a:latin typeface="Times New Roman" panose="02020603050405020304" pitchFamily="18" charset="0"/>
                <a:cs typeface="Times New Roman" panose="02020603050405020304" pitchFamily="18" charset="0"/>
              </a:rPr>
              <a:t>Feasibility </a:t>
            </a:r>
          </a:p>
          <a:p>
            <a:pPr marL="752475" lvl="1" indent="-285750">
              <a:spcBef>
                <a:spcPts val="279"/>
              </a:spcBef>
              <a:buSzPct val="100000"/>
            </a:pPr>
            <a:r>
              <a:rPr lang="en-US" sz="1600" dirty="0">
                <a:latin typeface="Times New Roman" panose="02020603050405020304" pitchFamily="18" charset="0"/>
                <a:cs typeface="Times New Roman" panose="02020603050405020304" pitchFamily="18" charset="0"/>
              </a:rPr>
              <a:t>Approach for measuring progress during the grant term</a:t>
            </a:r>
            <a:endParaRP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3658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9"/>
          <p:cNvSpPr txBox="1">
            <a:spLocks noGrp="1"/>
          </p:cNvSpPr>
          <p:nvPr>
            <p:ph type="title"/>
          </p:nvPr>
        </p:nvSpPr>
        <p:spPr>
          <a:xfrm>
            <a:off x="482600" y="113170"/>
            <a:ext cx="7766050" cy="1150353"/>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C28220"/>
              </a:buClr>
              <a:buSzPts val="4200"/>
              <a:buFont typeface="Georgia"/>
              <a:buNone/>
            </a:pPr>
            <a:r>
              <a:rPr lang="en-US" sz="3200" dirty="0"/>
              <a:t>Moore Statement of Invention Sample</a:t>
            </a:r>
            <a:endParaRPr sz="3200" dirty="0"/>
          </a:p>
        </p:txBody>
      </p:sp>
      <p:sp>
        <p:nvSpPr>
          <p:cNvPr id="65" name="Google Shape;65;p9"/>
          <p:cNvSpPr txBox="1">
            <a:spLocks noGrp="1"/>
          </p:cNvSpPr>
          <p:nvPr>
            <p:ph type="body" idx="1"/>
          </p:nvPr>
        </p:nvSpPr>
        <p:spPr>
          <a:xfrm>
            <a:off x="501573" y="1263523"/>
            <a:ext cx="8159827" cy="4253633"/>
          </a:xfrm>
          <a:prstGeom prst="rect">
            <a:avLst/>
          </a:prstGeom>
          <a:noFill/>
          <a:ln>
            <a:noFill/>
          </a:ln>
        </p:spPr>
        <p:txBody>
          <a:bodyPr spcFirstLastPara="1" wrap="square" lIns="91425" tIns="45700" rIns="91425" bIns="45700" anchor="t" anchorCtr="0">
            <a:noAutofit/>
          </a:bodyPr>
          <a:lstStyle/>
          <a:p>
            <a:pPr marL="114300" indent="0">
              <a:buNone/>
            </a:pPr>
            <a:r>
              <a:rPr lang="en-US" sz="1400" b="1" dirty="0">
                <a:solidFill>
                  <a:schemeClr val="dk1"/>
                </a:solidFill>
                <a:latin typeface="Times New Roman" panose="02020603050405020304" pitchFamily="18" charset="0"/>
                <a:ea typeface="Arial"/>
                <a:cs typeface="Times New Roman" panose="02020603050405020304" pitchFamily="18" charset="0"/>
                <a:sym typeface="Arial"/>
              </a:rPr>
              <a:t>Description of invention</a:t>
            </a:r>
            <a:r>
              <a:rPr lang="en-US" sz="1400" dirty="0">
                <a:solidFill>
                  <a:schemeClr val="dk1"/>
                </a:solidFill>
                <a:latin typeface="Times New Roman" panose="02020603050405020304" pitchFamily="18" charset="0"/>
                <a:ea typeface="Arial"/>
                <a:cs typeface="Times New Roman" panose="02020603050405020304" pitchFamily="18" charset="0"/>
                <a:sym typeface="Arial"/>
              </a:rPr>
              <a:t>: My invention is a quantum light source/detector built into a nano/micro-scale chip that overcomes fundamental challenges to the production of quantum technologies. Quantum information is encoded into degrees of freedom of light such as polarization, momentum, and energy. However, the elementary quantum information (qubit) is very sensitive to the environment, making its robust generation, propagation, and detection a fundamental scientific and practical challenge. Inevitable imperfections in nanomanufacturing introduce instability and noise into the nanoscale light source, rendering quantum imaging, sensing, or communications difficult if not impossible. Based on my invention of the first topological quantum device (the topological laser), I propose to use the inherent robustness of topological systems to mitigate the fragility of quantum photonic states, and, to </a:t>
            </a:r>
            <a:r>
              <a:rPr lang="en-US" sz="1400" u="sng" dirty="0">
                <a:solidFill>
                  <a:schemeClr val="dk1"/>
                </a:solidFill>
                <a:latin typeface="Times New Roman" panose="02020603050405020304" pitchFamily="18" charset="0"/>
                <a:ea typeface="Arial"/>
                <a:cs typeface="Times New Roman" panose="02020603050405020304" pitchFamily="18" charset="0"/>
                <a:sym typeface="Arial"/>
              </a:rPr>
              <a:t>demonstrate compact and robust quantum light sources/detectors that can be manufactured at large scale</a:t>
            </a:r>
            <a:r>
              <a:rPr lang="en-US" sz="1400" dirty="0">
                <a:solidFill>
                  <a:schemeClr val="dk1"/>
                </a:solidFill>
                <a:latin typeface="Times New Roman" panose="02020603050405020304" pitchFamily="18" charset="0"/>
                <a:ea typeface="Arial"/>
                <a:cs typeface="Times New Roman" panose="02020603050405020304" pitchFamily="18" charset="0"/>
                <a:sym typeface="Arial"/>
              </a:rPr>
              <a:t>. This invention will have immediate applicability to communications and imaging technologies by outperforming existing photon pair sources by two orders of magnitude in generation rate (exceeding Giga-pairs/second) and in device size. For example, it could be used to create ultra-secure communications networks in both civilian and military applications.</a:t>
            </a:r>
          </a:p>
          <a:p>
            <a:pPr marL="114300" indent="0">
              <a:buNone/>
            </a:pPr>
            <a:endParaRPr lang="en-US" sz="1400" dirty="0">
              <a:solidFill>
                <a:schemeClr val="dk1"/>
              </a:solidFill>
              <a:latin typeface="Times New Roman" panose="02020603050405020304" pitchFamily="18" charset="0"/>
              <a:ea typeface="Arial"/>
              <a:cs typeface="Times New Roman" panose="02020603050405020304" pitchFamily="18" charset="0"/>
              <a:sym typeface="Arial"/>
            </a:endParaRPr>
          </a:p>
          <a:p>
            <a:pPr marL="114300" indent="0" algn="r">
              <a:spcBef>
                <a:spcPts val="0"/>
              </a:spcBef>
              <a:buNone/>
            </a:pPr>
            <a:r>
              <a:rPr lang="en-US" sz="1400" b="1" dirty="0">
                <a:solidFill>
                  <a:schemeClr val="dk1"/>
                </a:solidFill>
                <a:latin typeface="Times New Roman" panose="02020603050405020304" pitchFamily="18" charset="0"/>
                <a:ea typeface="Arial"/>
                <a:cs typeface="Times New Roman" panose="02020603050405020304" pitchFamily="18" charset="0"/>
                <a:sym typeface="Arial"/>
              </a:rPr>
              <a:t>Boubacar </a:t>
            </a:r>
            <a:r>
              <a:rPr lang="en-US" sz="1400" b="1" dirty="0" err="1">
                <a:solidFill>
                  <a:schemeClr val="dk1"/>
                </a:solidFill>
                <a:latin typeface="Times New Roman" panose="02020603050405020304" pitchFamily="18" charset="0"/>
                <a:ea typeface="Arial"/>
                <a:cs typeface="Times New Roman" panose="02020603050405020304" pitchFamily="18" charset="0"/>
                <a:sym typeface="Arial"/>
              </a:rPr>
              <a:t>Kanté</a:t>
            </a:r>
            <a:endParaRPr lang="en-US" sz="1400" b="1" dirty="0">
              <a:solidFill>
                <a:schemeClr val="dk1"/>
              </a:solidFill>
              <a:latin typeface="Times New Roman" panose="02020603050405020304" pitchFamily="18" charset="0"/>
              <a:ea typeface="Arial"/>
              <a:cs typeface="Times New Roman" panose="02020603050405020304" pitchFamily="18" charset="0"/>
              <a:sym typeface="Arial"/>
            </a:endParaRPr>
          </a:p>
          <a:p>
            <a:pPr marL="114300" indent="0" algn="r">
              <a:spcBef>
                <a:spcPts val="0"/>
              </a:spcBef>
              <a:buNone/>
            </a:pPr>
            <a:r>
              <a:rPr lang="en-US" sz="1400" dirty="0">
                <a:solidFill>
                  <a:schemeClr val="dk1"/>
                </a:solidFill>
                <a:latin typeface="Times New Roman" panose="02020603050405020304" pitchFamily="18" charset="0"/>
                <a:ea typeface="Arial"/>
                <a:cs typeface="Times New Roman" panose="02020603050405020304" pitchFamily="18" charset="0"/>
                <a:sym typeface="Arial"/>
              </a:rPr>
              <a:t>Associate Professor, College of Engineering</a:t>
            </a:r>
          </a:p>
          <a:p>
            <a:pPr marL="114300" indent="0" algn="r">
              <a:spcBef>
                <a:spcPts val="0"/>
              </a:spcBef>
              <a:buNone/>
            </a:pPr>
            <a:r>
              <a:rPr lang="en-US" sz="1400" dirty="0">
                <a:solidFill>
                  <a:schemeClr val="dk1"/>
                </a:solidFill>
                <a:latin typeface="Times New Roman" panose="02020603050405020304" pitchFamily="18" charset="0"/>
                <a:ea typeface="Arial"/>
                <a:cs typeface="Times New Roman" panose="02020603050405020304" pitchFamily="18" charset="0"/>
                <a:sym typeface="Arial"/>
              </a:rPr>
              <a:t>2020 Moore Inventor Fellow</a:t>
            </a:r>
          </a:p>
          <a:p>
            <a:pPr marL="114300" indent="0" algn="r">
              <a:buNone/>
            </a:pPr>
            <a:endParaRPr lang="en-US" sz="1400" dirty="0">
              <a:solidFill>
                <a:schemeClr val="dk1"/>
              </a:solidFill>
              <a:latin typeface="Times New Roman" panose="02020603050405020304" pitchFamily="18" charset="0"/>
              <a:ea typeface="Arial"/>
              <a:cs typeface="Times New Roman" panose="02020603050405020304" pitchFamily="18" charset="0"/>
              <a:sym typeface="Arial"/>
            </a:endParaRPr>
          </a:p>
          <a:p>
            <a:pPr marL="342900" lvl="0" indent="-254317" algn="l" rtl="0">
              <a:spcBef>
                <a:spcPts val="279"/>
              </a:spcBef>
              <a:spcAft>
                <a:spcPts val="0"/>
              </a:spcAft>
              <a:buClr>
                <a:srgbClr val="2D637F"/>
              </a:buClr>
              <a:buSzPct val="100000"/>
              <a:buFont typeface="Arial"/>
              <a:buNone/>
            </a:pPr>
            <a:endParaRPr sz="1400" dirty="0"/>
          </a:p>
        </p:txBody>
      </p:sp>
    </p:spTree>
    <p:extLst>
      <p:ext uri="{BB962C8B-B14F-4D97-AF65-F5344CB8AC3E}">
        <p14:creationId xmlns:p14="http://schemas.microsoft.com/office/powerpoint/2010/main" val="3183994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2"/>
          <p:cNvSpPr txBox="1">
            <a:spLocks noGrp="1"/>
          </p:cNvSpPr>
          <p:nvPr>
            <p:ph type="title"/>
          </p:nvPr>
        </p:nvSpPr>
        <p:spPr>
          <a:xfrm>
            <a:off x="457200" y="721712"/>
            <a:ext cx="7766050" cy="1150353"/>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C28220"/>
              </a:buClr>
              <a:buSzPts val="4200"/>
              <a:buFont typeface="Georgia"/>
              <a:buNone/>
            </a:pPr>
            <a:r>
              <a:rPr lang="en-US" dirty="0"/>
              <a:t>Writing Resources</a:t>
            </a:r>
            <a:endParaRPr dirty="0"/>
          </a:p>
        </p:txBody>
      </p:sp>
      <p:sp>
        <p:nvSpPr>
          <p:cNvPr id="118" name="Google Shape;118;p12"/>
          <p:cNvSpPr txBox="1">
            <a:spLocks noGrp="1"/>
          </p:cNvSpPr>
          <p:nvPr>
            <p:ph type="body" idx="1"/>
          </p:nvPr>
        </p:nvSpPr>
        <p:spPr>
          <a:xfrm>
            <a:off x="482600" y="1706880"/>
            <a:ext cx="7740650" cy="3576321"/>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rgbClr val="2D637F"/>
              </a:buClr>
              <a:buSzPts val="2200"/>
              <a:buChar char="•"/>
            </a:pPr>
            <a:r>
              <a:rPr lang="en-US" u="sng" dirty="0">
                <a:solidFill>
                  <a:schemeClr val="hlink"/>
                </a:solidFill>
                <a:hlinkClick r:id="rId3"/>
              </a:rPr>
              <a:t>Greene, A. (2013) Writing Science in Plain English, U. of Chicago Press, Chicago</a:t>
            </a:r>
            <a:endParaRPr dirty="0"/>
          </a:p>
          <a:p>
            <a:pPr marL="342900" lvl="0" indent="-342900" algn="l" rtl="0">
              <a:spcBef>
                <a:spcPts val="440"/>
              </a:spcBef>
              <a:spcAft>
                <a:spcPts val="0"/>
              </a:spcAft>
              <a:buClr>
                <a:srgbClr val="2D637F"/>
              </a:buClr>
              <a:buSzPts val="2200"/>
              <a:buChar char="•"/>
            </a:pPr>
            <a:r>
              <a:rPr lang="en-US" u="sng" dirty="0">
                <a:solidFill>
                  <a:schemeClr val="hlink"/>
                </a:solidFill>
                <a:hlinkClick r:id="rId4"/>
              </a:rPr>
              <a:t>Brohaugh, W. (2007) Write Tight: Say What You Mean with Precision and Power, Sourcebooks, Naperville</a:t>
            </a:r>
            <a:endParaRPr lang="en-US" u="sng" dirty="0">
              <a:solidFill>
                <a:schemeClr val="hlink"/>
              </a:solidFill>
            </a:endParaRPr>
          </a:p>
          <a:p>
            <a:pPr marL="342900" lvl="0" indent="-342900" algn="l" rtl="0">
              <a:spcBef>
                <a:spcPts val="440"/>
              </a:spcBef>
              <a:spcAft>
                <a:spcPts val="0"/>
              </a:spcAft>
              <a:buClr>
                <a:srgbClr val="2D637F"/>
              </a:buClr>
              <a:buSzPts val="2200"/>
              <a:buChar char="•"/>
            </a:pPr>
            <a:r>
              <a:rPr lang="en-US" u="sng" dirty="0">
                <a:solidFill>
                  <a:schemeClr val="hlink"/>
                </a:solidFill>
                <a:hlinkClick r:id="rId5"/>
              </a:rPr>
              <a:t>Berkeley Research Development Office Proposal Writing Guides and Tools</a:t>
            </a:r>
            <a:endParaRPr dirty="0"/>
          </a:p>
          <a:p>
            <a:pPr marL="0" lvl="0" indent="0" algn="l" rtl="0">
              <a:spcBef>
                <a:spcPts val="440"/>
              </a:spcBef>
              <a:spcAft>
                <a:spcPts val="0"/>
              </a:spcAft>
              <a:buClr>
                <a:srgbClr val="2D637F"/>
              </a:buClr>
              <a:buSzPts val="2200"/>
              <a:buNone/>
            </a:pPr>
            <a:endParaRPr dirty="0"/>
          </a:p>
          <a:p>
            <a:pPr marL="342900" lvl="0" indent="-203200" algn="l" rtl="0">
              <a:spcBef>
                <a:spcPts val="440"/>
              </a:spcBef>
              <a:spcAft>
                <a:spcPts val="0"/>
              </a:spcAft>
              <a:buClr>
                <a:srgbClr val="2D637F"/>
              </a:buClr>
              <a:buSzPts val="2200"/>
              <a:buNone/>
            </a:pP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62FDA-3524-7B42-8408-C77D21C09C2E}"/>
              </a:ext>
            </a:extLst>
          </p:cNvPr>
          <p:cNvSpPr>
            <a:spLocks noGrp="1"/>
          </p:cNvSpPr>
          <p:nvPr>
            <p:ph type="title"/>
          </p:nvPr>
        </p:nvSpPr>
        <p:spPr>
          <a:xfrm>
            <a:off x="482600" y="500225"/>
            <a:ext cx="7766050" cy="962816"/>
          </a:xfrm>
        </p:spPr>
        <p:txBody>
          <a:bodyPr>
            <a:noAutofit/>
          </a:bodyPr>
          <a:lstStyle/>
          <a:p>
            <a:r>
              <a:rPr lang="en-US" sz="3200" dirty="0"/>
              <a:t>FRCP Proposal Development Resources</a:t>
            </a:r>
          </a:p>
        </p:txBody>
      </p:sp>
      <p:sp>
        <p:nvSpPr>
          <p:cNvPr id="3" name="Text Placeholder 2">
            <a:extLst>
              <a:ext uri="{FF2B5EF4-FFF2-40B4-BE49-F238E27FC236}">
                <a16:creationId xmlns:a16="http://schemas.microsoft.com/office/drawing/2014/main" id="{DDE1F9E3-30A1-9348-8773-41911ACBE897}"/>
              </a:ext>
            </a:extLst>
          </p:cNvPr>
          <p:cNvSpPr>
            <a:spLocks noGrp="1"/>
          </p:cNvSpPr>
          <p:nvPr>
            <p:ph type="body" idx="1"/>
          </p:nvPr>
        </p:nvSpPr>
        <p:spPr>
          <a:xfrm>
            <a:off x="482600" y="1556131"/>
            <a:ext cx="7740650" cy="3838829"/>
          </a:xfrm>
        </p:spPr>
        <p:txBody>
          <a:bodyPr>
            <a:normAutofit/>
          </a:bodyPr>
          <a:lstStyle/>
          <a:p>
            <a:pPr marL="114300" indent="0">
              <a:buNone/>
            </a:pPr>
            <a:r>
              <a:rPr lang="en-US" dirty="0"/>
              <a:t>We offer:</a:t>
            </a:r>
          </a:p>
          <a:p>
            <a:pPr fontAlgn="base"/>
            <a:r>
              <a:rPr lang="en-US" dirty="0"/>
              <a:t>Consultation and training</a:t>
            </a:r>
          </a:p>
          <a:p>
            <a:pPr fontAlgn="base"/>
            <a:r>
              <a:rPr lang="en-US" dirty="0"/>
              <a:t>Strategy development</a:t>
            </a:r>
          </a:p>
          <a:p>
            <a:pPr fontAlgn="base"/>
            <a:r>
              <a:rPr lang="en-US" dirty="0"/>
              <a:t>Institutional support documents</a:t>
            </a:r>
          </a:p>
          <a:p>
            <a:pPr fontAlgn="base"/>
            <a:r>
              <a:rPr lang="en-US" dirty="0"/>
              <a:t>Proposal review, editing or revision*</a:t>
            </a:r>
          </a:p>
          <a:p>
            <a:pPr fontAlgn="base"/>
            <a:r>
              <a:rPr lang="en-US" dirty="0"/>
              <a:t>Pre- and post-award relationship management</a:t>
            </a:r>
          </a:p>
          <a:p>
            <a:pPr fontAlgn="base"/>
            <a:r>
              <a:rPr lang="en-US" dirty="0"/>
              <a:t>Support for early career faculty</a:t>
            </a:r>
          </a:p>
          <a:p>
            <a:pPr fontAlgn="base"/>
            <a:r>
              <a:rPr lang="en-US" dirty="0"/>
              <a:t>Pre-limited submission consultation and review</a:t>
            </a:r>
          </a:p>
          <a:p>
            <a:pPr fontAlgn="base"/>
            <a:r>
              <a:rPr lang="en-US" dirty="0">
                <a:hlinkClick r:id="rId2"/>
              </a:rPr>
              <a:t>aarondiaz@berkeley.edu</a:t>
            </a:r>
            <a:r>
              <a:rPr lang="en-US" dirty="0"/>
              <a:t> </a:t>
            </a:r>
          </a:p>
          <a:p>
            <a:pPr fontAlgn="base"/>
            <a:endParaRPr lang="en-US" dirty="0"/>
          </a:p>
          <a:p>
            <a:pPr marL="114300" indent="0">
              <a:buNone/>
            </a:pPr>
            <a:endParaRPr lang="en-US" dirty="0"/>
          </a:p>
        </p:txBody>
      </p:sp>
    </p:spTree>
    <p:extLst>
      <p:ext uri="{BB962C8B-B14F-4D97-AF65-F5344CB8AC3E}">
        <p14:creationId xmlns:p14="http://schemas.microsoft.com/office/powerpoint/2010/main" val="3997741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1"/>
          <p:cNvSpPr txBox="1">
            <a:spLocks noGrp="1"/>
          </p:cNvSpPr>
          <p:nvPr>
            <p:ph type="title"/>
          </p:nvPr>
        </p:nvSpPr>
        <p:spPr>
          <a:xfrm>
            <a:off x="688975" y="2278647"/>
            <a:ext cx="7766050" cy="1150353"/>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C28220"/>
              </a:buClr>
              <a:buSzPts val="4200"/>
              <a:buFont typeface="Georgia"/>
              <a:buNone/>
            </a:pPr>
            <a:r>
              <a:rPr lang="en-US" dirty="0"/>
              <a:t>Questions?</a:t>
            </a:r>
            <a:br>
              <a:rPr lang="en-US" dirty="0"/>
            </a:br>
            <a:br>
              <a:rPr lang="en-US" dirty="0"/>
            </a:br>
            <a:r>
              <a:rPr lang="en-US" dirty="0"/>
              <a:t>Thank you!</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F833A-A63E-4746-9F3D-A376CCA69473}"/>
              </a:ext>
            </a:extLst>
          </p:cNvPr>
          <p:cNvSpPr>
            <a:spLocks noGrp="1"/>
          </p:cNvSpPr>
          <p:nvPr>
            <p:ph type="title"/>
          </p:nvPr>
        </p:nvSpPr>
        <p:spPr>
          <a:xfrm>
            <a:off x="599504" y="528733"/>
            <a:ext cx="7766050" cy="1150353"/>
          </a:xfrm>
        </p:spPr>
        <p:txBody>
          <a:bodyPr/>
          <a:lstStyle/>
          <a:p>
            <a:r>
              <a:rPr lang="en-US" dirty="0"/>
              <a:t>Let’s get to know each other…</a:t>
            </a:r>
          </a:p>
        </p:txBody>
      </p:sp>
      <p:sp>
        <p:nvSpPr>
          <p:cNvPr id="3" name="Text Placeholder 2">
            <a:extLst>
              <a:ext uri="{FF2B5EF4-FFF2-40B4-BE49-F238E27FC236}">
                <a16:creationId xmlns:a16="http://schemas.microsoft.com/office/drawing/2014/main" id="{B4A31FC6-3421-3644-AA0C-B4C52D3786E3}"/>
              </a:ext>
            </a:extLst>
          </p:cNvPr>
          <p:cNvSpPr>
            <a:spLocks noGrp="1"/>
          </p:cNvSpPr>
          <p:nvPr>
            <p:ph type="body" idx="1"/>
          </p:nvPr>
        </p:nvSpPr>
        <p:spPr>
          <a:xfrm>
            <a:off x="701675" y="2187052"/>
            <a:ext cx="7740650" cy="1598333"/>
          </a:xfrm>
        </p:spPr>
        <p:txBody>
          <a:bodyPr/>
          <a:lstStyle/>
          <a:p>
            <a:pPr marL="114300" indent="0">
              <a:buNone/>
            </a:pPr>
            <a:r>
              <a:rPr lang="en-US" dirty="0"/>
              <a:t>Zoom Poll:</a:t>
            </a:r>
          </a:p>
          <a:p>
            <a:r>
              <a:rPr lang="en-US" dirty="0"/>
              <a:t>What’s your role at Berkeley?</a:t>
            </a:r>
          </a:p>
          <a:p>
            <a:r>
              <a:rPr lang="en-US" dirty="0"/>
              <a:t>Have you ever written a foundation grant before?</a:t>
            </a:r>
          </a:p>
        </p:txBody>
      </p:sp>
    </p:spTree>
    <p:extLst>
      <p:ext uri="{BB962C8B-B14F-4D97-AF65-F5344CB8AC3E}">
        <p14:creationId xmlns:p14="http://schemas.microsoft.com/office/powerpoint/2010/main" val="24820499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9"/>
          <p:cNvSpPr txBox="1">
            <a:spLocks noGrp="1"/>
          </p:cNvSpPr>
          <p:nvPr>
            <p:ph type="title"/>
          </p:nvPr>
        </p:nvSpPr>
        <p:spPr>
          <a:xfrm>
            <a:off x="482600" y="113170"/>
            <a:ext cx="7766050" cy="1150353"/>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C28220"/>
              </a:buClr>
              <a:buSzPts val="4200"/>
              <a:buFont typeface="Georgia"/>
              <a:buNone/>
            </a:pPr>
            <a:r>
              <a:rPr lang="en-US" dirty="0"/>
              <a:t>Statement of Invention Sample</a:t>
            </a:r>
            <a:endParaRPr sz="4200" dirty="0"/>
          </a:p>
        </p:txBody>
      </p:sp>
      <p:sp>
        <p:nvSpPr>
          <p:cNvPr id="65" name="Google Shape;65;p9"/>
          <p:cNvSpPr txBox="1">
            <a:spLocks noGrp="1"/>
          </p:cNvSpPr>
          <p:nvPr>
            <p:ph type="body" idx="1"/>
          </p:nvPr>
        </p:nvSpPr>
        <p:spPr>
          <a:xfrm>
            <a:off x="492086" y="1448667"/>
            <a:ext cx="8159827" cy="3021733"/>
          </a:xfrm>
          <a:prstGeom prst="rect">
            <a:avLst/>
          </a:prstGeom>
          <a:noFill/>
          <a:ln>
            <a:noFill/>
          </a:ln>
        </p:spPr>
        <p:txBody>
          <a:bodyPr spcFirstLastPara="1" wrap="square" lIns="91425" tIns="45700" rIns="91425" bIns="45700" anchor="t" anchorCtr="0">
            <a:noAutofit/>
          </a:bodyPr>
          <a:lstStyle/>
          <a:p>
            <a:pPr marL="114300" indent="0">
              <a:buNone/>
            </a:pPr>
            <a:r>
              <a:rPr lang="en-US" sz="1400" b="1" dirty="0">
                <a:solidFill>
                  <a:schemeClr val="dk1"/>
                </a:solidFill>
                <a:latin typeface="Times New Roman" panose="02020603050405020304" pitchFamily="18" charset="0"/>
                <a:ea typeface="Arial"/>
                <a:cs typeface="Times New Roman" panose="02020603050405020304" pitchFamily="18" charset="0"/>
                <a:sym typeface="Arial"/>
              </a:rPr>
              <a:t>Importance to science</a:t>
            </a:r>
            <a:r>
              <a:rPr lang="en-US" sz="1400" dirty="0">
                <a:solidFill>
                  <a:schemeClr val="dk1"/>
                </a:solidFill>
                <a:latin typeface="Times New Roman" panose="02020603050405020304" pitchFamily="18" charset="0"/>
                <a:ea typeface="Arial"/>
                <a:cs typeface="Times New Roman" panose="02020603050405020304" pitchFamily="18" charset="0"/>
                <a:sym typeface="Arial"/>
              </a:rPr>
              <a:t>: The scaling of quantum systems and the robust generation, propagation, and detection of quantum states is probably one of the most fundamental challenges of our time in science and engineering as well as in environmental conservation. Traditional approaches to quantum optics use table-top laboratory experiments performed in extreme conditions (</a:t>
            </a:r>
            <a:r>
              <a:rPr lang="en-US" sz="1400" u="sng" dirty="0" err="1">
                <a:solidFill>
                  <a:schemeClr val="dk1"/>
                </a:solidFill>
                <a:latin typeface="Times New Roman" panose="02020603050405020304" pitchFamily="18" charset="0"/>
                <a:ea typeface="Arial"/>
                <a:cs typeface="Times New Roman" panose="02020603050405020304" pitchFamily="18" charset="0"/>
                <a:sym typeface="Arial"/>
              </a:rPr>
              <a:t>e.g</a:t>
            </a:r>
            <a:r>
              <a:rPr lang="en-US" sz="1400" u="sng" dirty="0">
                <a:solidFill>
                  <a:schemeClr val="dk1"/>
                </a:solidFill>
                <a:latin typeface="Times New Roman" panose="02020603050405020304" pitchFamily="18" charset="0"/>
                <a:ea typeface="Arial"/>
                <a:cs typeface="Times New Roman" panose="02020603050405020304" pitchFamily="18" charset="0"/>
                <a:sym typeface="Arial"/>
              </a:rPr>
              <a:t> </a:t>
            </a:r>
            <a:r>
              <a:rPr lang="en-US" sz="1400" dirty="0">
                <a:solidFill>
                  <a:schemeClr val="dk1"/>
                </a:solidFill>
                <a:latin typeface="Times New Roman" panose="02020603050405020304" pitchFamily="18" charset="0"/>
                <a:ea typeface="Arial"/>
                <a:cs typeface="Times New Roman" panose="02020603050405020304" pitchFamily="18" charset="0"/>
                <a:sym typeface="Arial"/>
              </a:rPr>
              <a:t>low temperature) for successful operation. These constraints inhibit the transition of quantum optics research into practical applications and everyday usage. Using the robustness of topology to mitigate the fragility of photonic quantum states will enable large-scale quantum photonic networks and sensors that are faster, more energy efficient, and more secure.</a:t>
            </a:r>
          </a:p>
          <a:p>
            <a:pPr marL="114300" indent="0">
              <a:buNone/>
            </a:pPr>
            <a:endParaRPr lang="en-US" sz="1400" dirty="0">
              <a:solidFill>
                <a:schemeClr val="dk1"/>
              </a:solidFill>
              <a:latin typeface="Times New Roman" panose="02020603050405020304" pitchFamily="18" charset="0"/>
              <a:ea typeface="Arial"/>
              <a:cs typeface="Times New Roman" panose="02020603050405020304" pitchFamily="18" charset="0"/>
              <a:sym typeface="Arial"/>
            </a:endParaRPr>
          </a:p>
          <a:p>
            <a:pPr marL="114300" indent="0" algn="r">
              <a:spcBef>
                <a:spcPts val="0"/>
              </a:spcBef>
              <a:buNone/>
            </a:pPr>
            <a:r>
              <a:rPr lang="en-US" sz="1400" b="1" dirty="0">
                <a:solidFill>
                  <a:schemeClr val="dk1"/>
                </a:solidFill>
                <a:latin typeface="Times New Roman" panose="02020603050405020304" pitchFamily="18" charset="0"/>
                <a:ea typeface="Arial"/>
                <a:cs typeface="Times New Roman" panose="02020603050405020304" pitchFamily="18" charset="0"/>
                <a:sym typeface="Arial"/>
              </a:rPr>
              <a:t>Boubacar </a:t>
            </a:r>
            <a:r>
              <a:rPr lang="en-US" sz="1400" b="1" dirty="0" err="1">
                <a:solidFill>
                  <a:schemeClr val="dk1"/>
                </a:solidFill>
                <a:latin typeface="Times New Roman" panose="02020603050405020304" pitchFamily="18" charset="0"/>
                <a:ea typeface="Arial"/>
                <a:cs typeface="Times New Roman" panose="02020603050405020304" pitchFamily="18" charset="0"/>
                <a:sym typeface="Arial"/>
              </a:rPr>
              <a:t>Kanté</a:t>
            </a:r>
            <a:endParaRPr lang="en-US" sz="1400" b="1" dirty="0">
              <a:solidFill>
                <a:schemeClr val="dk1"/>
              </a:solidFill>
              <a:latin typeface="Times New Roman" panose="02020603050405020304" pitchFamily="18" charset="0"/>
              <a:ea typeface="Arial"/>
              <a:cs typeface="Times New Roman" panose="02020603050405020304" pitchFamily="18" charset="0"/>
              <a:sym typeface="Arial"/>
            </a:endParaRPr>
          </a:p>
          <a:p>
            <a:pPr marL="114300" indent="0" algn="r">
              <a:spcBef>
                <a:spcPts val="0"/>
              </a:spcBef>
              <a:buNone/>
            </a:pPr>
            <a:r>
              <a:rPr lang="en-US" sz="1400" dirty="0">
                <a:solidFill>
                  <a:schemeClr val="dk1"/>
                </a:solidFill>
                <a:latin typeface="Times New Roman" panose="02020603050405020304" pitchFamily="18" charset="0"/>
                <a:ea typeface="Arial"/>
                <a:cs typeface="Times New Roman" panose="02020603050405020304" pitchFamily="18" charset="0"/>
                <a:sym typeface="Arial"/>
              </a:rPr>
              <a:t>Professor, College of Engineering</a:t>
            </a:r>
          </a:p>
          <a:p>
            <a:pPr marL="114300" indent="0" algn="r">
              <a:spcBef>
                <a:spcPts val="0"/>
              </a:spcBef>
              <a:buNone/>
            </a:pPr>
            <a:r>
              <a:rPr lang="en-US" sz="1400" dirty="0">
                <a:solidFill>
                  <a:schemeClr val="dk1"/>
                </a:solidFill>
                <a:latin typeface="Times New Roman" panose="02020603050405020304" pitchFamily="18" charset="0"/>
                <a:ea typeface="Arial"/>
                <a:cs typeface="Times New Roman" panose="02020603050405020304" pitchFamily="18" charset="0"/>
                <a:sym typeface="Arial"/>
              </a:rPr>
              <a:t>2020 Moore Inventor Fellow</a:t>
            </a:r>
          </a:p>
          <a:p>
            <a:pPr marL="114300" indent="0" algn="r">
              <a:buNone/>
            </a:pPr>
            <a:endParaRPr lang="en-US" sz="1400" dirty="0">
              <a:solidFill>
                <a:schemeClr val="dk1"/>
              </a:solidFill>
              <a:latin typeface="Times New Roman" panose="02020603050405020304" pitchFamily="18" charset="0"/>
              <a:ea typeface="Arial"/>
              <a:cs typeface="Times New Roman" panose="02020603050405020304" pitchFamily="18" charset="0"/>
              <a:sym typeface="Arial"/>
            </a:endParaRPr>
          </a:p>
          <a:p>
            <a:pPr marL="342900" lvl="0" indent="-254317" algn="l" rtl="0">
              <a:spcBef>
                <a:spcPts val="279"/>
              </a:spcBef>
              <a:spcAft>
                <a:spcPts val="0"/>
              </a:spcAft>
              <a:buClr>
                <a:srgbClr val="2D637F"/>
              </a:buClr>
              <a:buSzPct val="100000"/>
              <a:buFont typeface="Arial"/>
              <a:buNone/>
            </a:pPr>
            <a:endParaRPr sz="1400" dirty="0"/>
          </a:p>
        </p:txBody>
      </p:sp>
    </p:spTree>
    <p:extLst>
      <p:ext uri="{BB962C8B-B14F-4D97-AF65-F5344CB8AC3E}">
        <p14:creationId xmlns:p14="http://schemas.microsoft.com/office/powerpoint/2010/main" val="28032223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9"/>
          <p:cNvSpPr txBox="1">
            <a:spLocks noGrp="1"/>
          </p:cNvSpPr>
          <p:nvPr>
            <p:ph type="title"/>
          </p:nvPr>
        </p:nvSpPr>
        <p:spPr>
          <a:xfrm>
            <a:off x="482600" y="487744"/>
            <a:ext cx="7766050" cy="1150353"/>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rgbClr val="C28220"/>
              </a:buClr>
              <a:buSzPts val="4200"/>
              <a:buFont typeface="Georgia"/>
              <a:buNone/>
            </a:pPr>
            <a:r>
              <a:rPr lang="en-US" dirty="0"/>
              <a:t>The Searle Scholars Research Proposal</a:t>
            </a:r>
            <a:endParaRPr sz="4200" dirty="0"/>
          </a:p>
        </p:txBody>
      </p:sp>
      <p:sp>
        <p:nvSpPr>
          <p:cNvPr id="65" name="Google Shape;65;p9"/>
          <p:cNvSpPr txBox="1">
            <a:spLocks noGrp="1"/>
          </p:cNvSpPr>
          <p:nvPr>
            <p:ph type="body" idx="1"/>
          </p:nvPr>
        </p:nvSpPr>
        <p:spPr>
          <a:xfrm>
            <a:off x="482600" y="1638097"/>
            <a:ext cx="8051800" cy="3752050"/>
          </a:xfrm>
          <a:prstGeom prst="rect">
            <a:avLst/>
          </a:prstGeom>
          <a:noFill/>
          <a:ln>
            <a:noFill/>
          </a:ln>
        </p:spPr>
        <p:txBody>
          <a:bodyPr spcFirstLastPara="1" wrap="square" lIns="91425" tIns="45700" rIns="91425" bIns="45700" anchor="t" anchorCtr="0">
            <a:normAutofit/>
          </a:bodyPr>
          <a:lstStyle/>
          <a:p>
            <a:pPr marL="295275" indent="-285750">
              <a:lnSpc>
                <a:spcPct val="120000"/>
              </a:lnSpc>
              <a:spcBef>
                <a:spcPts val="279"/>
              </a:spcBef>
              <a:buSzPct val="100000"/>
            </a:pPr>
            <a:r>
              <a:rPr lang="en-US" sz="1800" b="1" dirty="0">
                <a:latin typeface="Times New Roman" panose="02020603050405020304" pitchFamily="18" charset="0"/>
                <a:cs typeface="Times New Roman" panose="02020603050405020304" pitchFamily="18" charset="0"/>
              </a:rPr>
              <a:t>Abstract:</a:t>
            </a:r>
            <a:r>
              <a:rPr lang="en-US" sz="1800" dirty="0">
                <a:latin typeface="Times New Roman" panose="02020603050405020304" pitchFamily="18" charset="0"/>
                <a:cs typeface="Times New Roman" panose="02020603050405020304" pitchFamily="18" charset="0"/>
              </a:rPr>
              <a:t> Summarize the proposed research and its significance (character limit with spaces = 2,500)</a:t>
            </a:r>
          </a:p>
          <a:p>
            <a:pPr marL="295275" indent="-285750">
              <a:lnSpc>
                <a:spcPct val="120000"/>
              </a:lnSpc>
              <a:spcBef>
                <a:spcPts val="279"/>
              </a:spcBef>
              <a:buSzPct val="100000"/>
            </a:pPr>
            <a:r>
              <a:rPr lang="en-US" sz="1800" b="1" dirty="0">
                <a:latin typeface="Times New Roman" panose="02020603050405020304" pitchFamily="18" charset="0"/>
                <a:cs typeface="Times New Roman" panose="02020603050405020304" pitchFamily="18" charset="0"/>
              </a:rPr>
              <a:t>Research Program: </a:t>
            </a:r>
            <a:r>
              <a:rPr lang="en-US" sz="1800" dirty="0">
                <a:latin typeface="Times New Roman" panose="02020603050405020304" pitchFamily="18" charset="0"/>
                <a:cs typeface="Times New Roman" panose="02020603050405020304" pitchFamily="18" charset="0"/>
              </a:rPr>
              <a:t>Provide an overview of the specific areas of research you would like to perform in your laboratory in the next few years. Please explain why this work is particularly novel and important (character limit with spaces = 2500)</a:t>
            </a:r>
          </a:p>
          <a:p>
            <a:pPr marL="295275" indent="-285750">
              <a:lnSpc>
                <a:spcPct val="120000"/>
              </a:lnSpc>
              <a:spcBef>
                <a:spcPts val="279"/>
              </a:spcBef>
              <a:buSzPct val="100000"/>
            </a:pPr>
            <a:r>
              <a:rPr lang="en-US" sz="1800" b="1" dirty="0">
                <a:latin typeface="Times New Roman" panose="02020603050405020304" pitchFamily="18" charset="0"/>
                <a:cs typeface="Times New Roman" panose="02020603050405020304" pitchFamily="18" charset="0"/>
              </a:rPr>
              <a:t>Research Proposal: </a:t>
            </a:r>
            <a:r>
              <a:rPr lang="en-US" sz="1800" dirty="0">
                <a:latin typeface="Times New Roman" panose="02020603050405020304" pitchFamily="18" charset="0"/>
                <a:cs typeface="Times New Roman" panose="02020603050405020304" pitchFamily="18" charset="0"/>
              </a:rPr>
              <a:t>Describe in greater detail a part of the research that you noted in the Research Program above. The research proposal will be evaluated on the basis of its potential for successful results, evidence of creativity as well as feasibility and clarity of thought. Your proposal including inserted figures should </a:t>
            </a:r>
            <a:r>
              <a:rPr lang="en-US" sz="1800" b="1" dirty="0">
                <a:latin typeface="Times New Roman" panose="02020603050405020304" pitchFamily="18" charset="0"/>
                <a:cs typeface="Times New Roman" panose="02020603050405020304" pitchFamily="18" charset="0"/>
              </a:rPr>
              <a:t>total no more than six pages.</a:t>
            </a:r>
          </a:p>
          <a:p>
            <a:pPr marL="295275" indent="-285750">
              <a:spcBef>
                <a:spcPts val="279"/>
              </a:spcBef>
              <a:buSzPct val="100000"/>
            </a:pPr>
            <a:endParaRP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3482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4"/>
          <p:cNvSpPr txBox="1">
            <a:spLocks noGrp="1"/>
          </p:cNvSpPr>
          <p:nvPr>
            <p:ph type="title"/>
          </p:nvPr>
        </p:nvSpPr>
        <p:spPr>
          <a:xfrm>
            <a:off x="337997" y="424985"/>
            <a:ext cx="7314087" cy="1150353"/>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C28220"/>
              </a:buClr>
              <a:buSzPts val="4200"/>
              <a:buFont typeface="Georgia"/>
              <a:buNone/>
            </a:pPr>
            <a:r>
              <a:rPr lang="en-US"/>
              <a:t>Writing Tight</a:t>
            </a:r>
            <a:endParaRPr/>
          </a:p>
        </p:txBody>
      </p:sp>
      <p:sp>
        <p:nvSpPr>
          <p:cNvPr id="86" name="Google Shape;86;p4"/>
          <p:cNvSpPr txBox="1">
            <a:spLocks noGrp="1"/>
          </p:cNvSpPr>
          <p:nvPr>
            <p:ph type="body" idx="1"/>
          </p:nvPr>
        </p:nvSpPr>
        <p:spPr>
          <a:xfrm>
            <a:off x="701675" y="1575338"/>
            <a:ext cx="7740650" cy="3812208"/>
          </a:xfrm>
          <a:prstGeom prst="rect">
            <a:avLst/>
          </a:prstGeom>
          <a:noFill/>
          <a:ln>
            <a:noFill/>
          </a:ln>
        </p:spPr>
        <p:txBody>
          <a:bodyPr spcFirstLastPara="1" wrap="square" lIns="91425" tIns="45700" rIns="91425" bIns="45700" anchor="t" anchorCtr="0">
            <a:normAutofit fontScale="77500" lnSpcReduction="20000"/>
          </a:bodyPr>
          <a:lstStyle/>
          <a:p>
            <a:pPr marL="457200" lvl="0" indent="-457200" algn="l" rtl="0">
              <a:spcBef>
                <a:spcPts val="0"/>
              </a:spcBef>
              <a:spcAft>
                <a:spcPts val="0"/>
              </a:spcAft>
              <a:buClr>
                <a:srgbClr val="2D637F"/>
              </a:buClr>
              <a:buSzPct val="100000"/>
              <a:buFont typeface="Arial"/>
              <a:buAutoNum type="arabicPeriod"/>
            </a:pPr>
            <a:r>
              <a:rPr lang="en-US"/>
              <a:t>The redundant</a:t>
            </a:r>
            <a:endParaRPr/>
          </a:p>
          <a:p>
            <a:pPr marL="457200" lvl="0" indent="-457200" algn="l" rtl="0">
              <a:spcBef>
                <a:spcPts val="341"/>
              </a:spcBef>
              <a:spcAft>
                <a:spcPts val="0"/>
              </a:spcAft>
              <a:buClr>
                <a:srgbClr val="2D637F"/>
              </a:buClr>
              <a:buSzPct val="100000"/>
              <a:buFont typeface="Arial"/>
              <a:buAutoNum type="arabicPeriod"/>
            </a:pPr>
            <a:r>
              <a:rPr lang="en-US"/>
              <a:t>The already understood</a:t>
            </a:r>
            <a:endParaRPr/>
          </a:p>
          <a:p>
            <a:pPr marL="457200" lvl="0" indent="-457200" algn="l" rtl="0">
              <a:spcBef>
                <a:spcPts val="341"/>
              </a:spcBef>
              <a:spcAft>
                <a:spcPts val="0"/>
              </a:spcAft>
              <a:buClr>
                <a:srgbClr val="2D637F"/>
              </a:buClr>
              <a:buSzPct val="100000"/>
              <a:buFont typeface="Arial"/>
              <a:buAutoNum type="arabicPeriod"/>
            </a:pPr>
            <a:r>
              <a:rPr lang="en-US"/>
              <a:t>The empty</a:t>
            </a:r>
            <a:endParaRPr/>
          </a:p>
          <a:p>
            <a:pPr marL="457200" lvl="0" indent="-457200" algn="l" rtl="0">
              <a:spcBef>
                <a:spcPts val="341"/>
              </a:spcBef>
              <a:spcAft>
                <a:spcPts val="0"/>
              </a:spcAft>
              <a:buClr>
                <a:srgbClr val="2D637F"/>
              </a:buClr>
              <a:buSzPct val="100000"/>
              <a:buFont typeface="Arial"/>
              <a:buAutoNum type="arabicPeriod"/>
            </a:pPr>
            <a:r>
              <a:rPr lang="en-US"/>
              <a:t>The evasive (intentional and otherwise)</a:t>
            </a:r>
            <a:endParaRPr/>
          </a:p>
          <a:p>
            <a:pPr marL="457200" lvl="0" indent="-457200" algn="l" rtl="0">
              <a:spcBef>
                <a:spcPts val="341"/>
              </a:spcBef>
              <a:spcAft>
                <a:spcPts val="0"/>
              </a:spcAft>
              <a:buClr>
                <a:srgbClr val="2D637F"/>
              </a:buClr>
              <a:buSzPct val="100000"/>
              <a:buFont typeface="Arial"/>
              <a:buAutoNum type="arabicPeriod"/>
            </a:pPr>
            <a:r>
              <a:rPr lang="en-US"/>
              <a:t>The passive</a:t>
            </a:r>
            <a:endParaRPr/>
          </a:p>
          <a:p>
            <a:pPr marL="457200" lvl="0" indent="-457200" algn="l" rtl="0">
              <a:spcBef>
                <a:spcPts val="341"/>
              </a:spcBef>
              <a:spcAft>
                <a:spcPts val="0"/>
              </a:spcAft>
              <a:buClr>
                <a:srgbClr val="2D637F"/>
              </a:buClr>
              <a:buSzPct val="100000"/>
              <a:buFont typeface="Arial"/>
              <a:buAutoNum type="arabicPeriod"/>
            </a:pPr>
            <a:r>
              <a:rPr lang="en-US"/>
              <a:t>The weak, the noncommittal and the hesitant</a:t>
            </a:r>
            <a:endParaRPr/>
          </a:p>
          <a:p>
            <a:pPr marL="457200" lvl="0" indent="-457200" algn="l" rtl="0">
              <a:spcBef>
                <a:spcPts val="341"/>
              </a:spcBef>
              <a:spcAft>
                <a:spcPts val="0"/>
              </a:spcAft>
              <a:buClr>
                <a:srgbClr val="2D637F"/>
              </a:buClr>
              <a:buSzPct val="100000"/>
              <a:buFont typeface="Arial"/>
              <a:buAutoNum type="arabicPeriod"/>
            </a:pPr>
            <a:r>
              <a:rPr lang="en-US"/>
              <a:t>The affected</a:t>
            </a:r>
            <a:endParaRPr/>
          </a:p>
          <a:p>
            <a:pPr marL="457200" lvl="0" indent="-457200" algn="l" rtl="0">
              <a:spcBef>
                <a:spcPts val="341"/>
              </a:spcBef>
              <a:spcAft>
                <a:spcPts val="0"/>
              </a:spcAft>
              <a:buClr>
                <a:srgbClr val="2D637F"/>
              </a:buClr>
              <a:buSzPct val="100000"/>
              <a:buFont typeface="Arial"/>
              <a:buAutoNum type="arabicPeriod"/>
            </a:pPr>
            <a:r>
              <a:rPr lang="en-US"/>
              <a:t>The circuitous</a:t>
            </a:r>
            <a:endParaRPr/>
          </a:p>
          <a:p>
            <a:pPr marL="457200" lvl="0" indent="-457200" algn="l" rtl="0">
              <a:spcBef>
                <a:spcPts val="341"/>
              </a:spcBef>
              <a:spcAft>
                <a:spcPts val="0"/>
              </a:spcAft>
              <a:buClr>
                <a:srgbClr val="2D637F"/>
              </a:buClr>
              <a:buSzPct val="100000"/>
              <a:buFont typeface="Arial"/>
              <a:buAutoNum type="arabicPeriod"/>
            </a:pPr>
            <a:r>
              <a:rPr lang="en-US"/>
              <a:t>The self-indulgent</a:t>
            </a:r>
            <a:endParaRPr/>
          </a:p>
          <a:p>
            <a:pPr marL="457200" lvl="0" indent="-457200" algn="l" rtl="0">
              <a:spcBef>
                <a:spcPts val="341"/>
              </a:spcBef>
              <a:spcAft>
                <a:spcPts val="0"/>
              </a:spcAft>
              <a:buClr>
                <a:srgbClr val="2D637F"/>
              </a:buClr>
              <a:buSzPct val="100000"/>
              <a:buFont typeface="Arial"/>
              <a:buAutoNum type="arabicPeriod"/>
            </a:pPr>
            <a:r>
              <a:rPr lang="en-US"/>
              <a:t>The overkill</a:t>
            </a:r>
            <a:endParaRPr/>
          </a:p>
          <a:p>
            <a:pPr marL="457200" lvl="0" indent="-457200" algn="l" rtl="0">
              <a:spcBef>
                <a:spcPts val="341"/>
              </a:spcBef>
              <a:spcAft>
                <a:spcPts val="0"/>
              </a:spcAft>
              <a:buClr>
                <a:srgbClr val="2D637F"/>
              </a:buClr>
              <a:buSzPct val="100000"/>
              <a:buFont typeface="Arial"/>
              <a:buAutoNum type="arabicPeriod"/>
            </a:pPr>
            <a:r>
              <a:rPr lang="en-US"/>
              <a:t>The inflated and the deflated</a:t>
            </a:r>
            <a:endParaRPr/>
          </a:p>
          <a:p>
            <a:pPr marL="457200" lvl="0" indent="-457200" algn="l" rtl="0">
              <a:spcBef>
                <a:spcPts val="341"/>
              </a:spcBef>
              <a:spcAft>
                <a:spcPts val="0"/>
              </a:spcAft>
              <a:buClr>
                <a:srgbClr val="2D637F"/>
              </a:buClr>
              <a:buSzPct val="100000"/>
              <a:buFont typeface="Arial"/>
              <a:buAutoNum type="arabicPeriod"/>
            </a:pPr>
            <a:r>
              <a:rPr lang="en-US"/>
              <a:t>The invisible and therefore unnecessary</a:t>
            </a:r>
            <a:endParaRPr/>
          </a:p>
          <a:p>
            <a:pPr marL="457200" lvl="0" indent="-457200" algn="l" rtl="0">
              <a:spcBef>
                <a:spcPts val="341"/>
              </a:spcBef>
              <a:spcAft>
                <a:spcPts val="0"/>
              </a:spcAft>
              <a:buClr>
                <a:srgbClr val="2D637F"/>
              </a:buClr>
              <a:buSzPct val="100000"/>
              <a:buFont typeface="Arial"/>
              <a:buAutoNum type="arabicPeriod"/>
            </a:pPr>
            <a:r>
              <a:rPr lang="en-US"/>
              <a:t>The nonsensical</a:t>
            </a:r>
            <a:endParaRPr/>
          </a:p>
          <a:p>
            <a:pPr marL="457200" lvl="0" indent="-457200" algn="l" rtl="0">
              <a:spcBef>
                <a:spcPts val="341"/>
              </a:spcBef>
              <a:spcAft>
                <a:spcPts val="0"/>
              </a:spcAft>
              <a:buClr>
                <a:srgbClr val="2D637F"/>
              </a:buClr>
              <a:buSzPct val="100000"/>
              <a:buFont typeface="Arial"/>
              <a:buAutoNum type="arabicPeriod"/>
            </a:pPr>
            <a:r>
              <a:rPr lang="en-US"/>
              <a:t>The beautiful</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5"/>
          <p:cNvSpPr txBox="1">
            <a:spLocks noGrp="1"/>
          </p:cNvSpPr>
          <p:nvPr>
            <p:ph type="title"/>
          </p:nvPr>
        </p:nvSpPr>
        <p:spPr>
          <a:xfrm>
            <a:off x="337997" y="424985"/>
            <a:ext cx="7314087" cy="1150353"/>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C28220"/>
              </a:buClr>
              <a:buSzPts val="4200"/>
              <a:buFont typeface="Georgia"/>
              <a:buNone/>
            </a:pPr>
            <a:r>
              <a:rPr lang="en-US"/>
              <a:t>Writing Tight: What it isn’t</a:t>
            </a:r>
            <a:endParaRPr/>
          </a:p>
        </p:txBody>
      </p:sp>
      <p:sp>
        <p:nvSpPr>
          <p:cNvPr id="93" name="Google Shape;93;p5"/>
          <p:cNvSpPr txBox="1">
            <a:spLocks noGrp="1"/>
          </p:cNvSpPr>
          <p:nvPr>
            <p:ph type="body" idx="1"/>
          </p:nvPr>
        </p:nvSpPr>
        <p:spPr>
          <a:xfrm>
            <a:off x="701675" y="1575338"/>
            <a:ext cx="7740650" cy="3050144"/>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rgbClr val="2D637F"/>
              </a:buClr>
              <a:buSzPts val="2200"/>
              <a:buChar char="•"/>
            </a:pPr>
            <a:r>
              <a:rPr lang="en-US"/>
              <a:t>Confusing</a:t>
            </a:r>
            <a:endParaRPr/>
          </a:p>
          <a:p>
            <a:pPr marL="342900" lvl="0" indent="-342900" algn="l" rtl="0">
              <a:spcBef>
                <a:spcPts val="440"/>
              </a:spcBef>
              <a:spcAft>
                <a:spcPts val="0"/>
              </a:spcAft>
              <a:buClr>
                <a:srgbClr val="2D637F"/>
              </a:buClr>
              <a:buSzPts val="2200"/>
              <a:buChar char="•"/>
            </a:pPr>
            <a:r>
              <a:rPr lang="en-US"/>
              <a:t>Obscure</a:t>
            </a:r>
            <a:endParaRPr/>
          </a:p>
          <a:p>
            <a:pPr marL="342900" lvl="0" indent="-342900" algn="l" rtl="0">
              <a:spcBef>
                <a:spcPts val="440"/>
              </a:spcBef>
              <a:spcAft>
                <a:spcPts val="0"/>
              </a:spcAft>
              <a:buClr>
                <a:srgbClr val="2D637F"/>
              </a:buClr>
              <a:buSzPts val="2200"/>
              <a:buChar char="•"/>
            </a:pPr>
            <a:r>
              <a:rPr lang="en-US"/>
              <a:t>Didactic</a:t>
            </a:r>
            <a:endParaRPr/>
          </a:p>
          <a:p>
            <a:pPr marL="342900" lvl="0" indent="-342900" algn="l" rtl="0">
              <a:spcBef>
                <a:spcPts val="440"/>
              </a:spcBef>
              <a:spcAft>
                <a:spcPts val="0"/>
              </a:spcAft>
              <a:buClr>
                <a:srgbClr val="2D637F"/>
              </a:buClr>
              <a:buSzPts val="2200"/>
              <a:buChar char="•"/>
            </a:pPr>
            <a:r>
              <a:rPr lang="en-US"/>
              <a:t>Distracting</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9"/>
          <p:cNvSpPr txBox="1">
            <a:spLocks noGrp="1"/>
          </p:cNvSpPr>
          <p:nvPr>
            <p:ph type="title"/>
          </p:nvPr>
        </p:nvSpPr>
        <p:spPr>
          <a:xfrm>
            <a:off x="482600" y="487744"/>
            <a:ext cx="7766050" cy="1150353"/>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C28220"/>
              </a:buClr>
              <a:buSzPts val="4200"/>
              <a:buFont typeface="Georgia"/>
              <a:buNone/>
            </a:pPr>
            <a:r>
              <a:rPr lang="en-US" sz="2800" dirty="0"/>
              <a:t>Searle Scholars Research Proposal Sample</a:t>
            </a:r>
            <a:endParaRPr sz="2800" dirty="0"/>
          </a:p>
        </p:txBody>
      </p:sp>
      <p:sp>
        <p:nvSpPr>
          <p:cNvPr id="65" name="Google Shape;65;p9"/>
          <p:cNvSpPr txBox="1">
            <a:spLocks noGrp="1"/>
          </p:cNvSpPr>
          <p:nvPr>
            <p:ph type="body" idx="1"/>
          </p:nvPr>
        </p:nvSpPr>
        <p:spPr>
          <a:xfrm>
            <a:off x="482600" y="1638097"/>
            <a:ext cx="8051800" cy="3752050"/>
          </a:xfrm>
          <a:prstGeom prst="rect">
            <a:avLst/>
          </a:prstGeom>
          <a:noFill/>
          <a:ln>
            <a:noFill/>
          </a:ln>
        </p:spPr>
        <p:txBody>
          <a:bodyPr spcFirstLastPara="1" wrap="square" lIns="91425" tIns="45700" rIns="91425" bIns="45700" anchor="t" anchorCtr="0">
            <a:normAutofit/>
          </a:bodyPr>
          <a:lstStyle/>
          <a:p>
            <a:pPr marL="295275" indent="-285750">
              <a:spcBef>
                <a:spcPts val="279"/>
              </a:spcBef>
              <a:buSzPct val="100000"/>
            </a:pPr>
            <a:r>
              <a:rPr lang="en-US" sz="1800" dirty="0">
                <a:latin typeface="Times New Roman" panose="02020603050405020304" pitchFamily="18" charset="0"/>
                <a:cs typeface="Times New Roman" panose="02020603050405020304" pitchFamily="18" charset="0"/>
              </a:rPr>
              <a:t>Add Dipti’s excerpt</a:t>
            </a:r>
            <a:endParaRP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7348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0"/>
          <p:cNvSpPr txBox="1">
            <a:spLocks noGrp="1"/>
          </p:cNvSpPr>
          <p:nvPr>
            <p:ph type="title"/>
          </p:nvPr>
        </p:nvSpPr>
        <p:spPr>
          <a:xfrm>
            <a:off x="482600" y="487744"/>
            <a:ext cx="7766050" cy="1150353"/>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C28220"/>
              </a:buClr>
              <a:buSzPts val="4200"/>
              <a:buFont typeface="Georgia"/>
              <a:buNone/>
            </a:pPr>
            <a:r>
              <a:rPr lang="en-US"/>
              <a:t>The Sloan Research Proposal</a:t>
            </a:r>
            <a:endParaRPr sz="4200"/>
          </a:p>
        </p:txBody>
      </p:sp>
      <p:sp>
        <p:nvSpPr>
          <p:cNvPr id="125" name="Google Shape;125;p10"/>
          <p:cNvSpPr txBox="1">
            <a:spLocks noGrp="1"/>
          </p:cNvSpPr>
          <p:nvPr>
            <p:ph type="body" idx="1"/>
          </p:nvPr>
        </p:nvSpPr>
        <p:spPr>
          <a:xfrm>
            <a:off x="482600" y="1638097"/>
            <a:ext cx="8051800" cy="3752050"/>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rgbClr val="2D637F"/>
              </a:buClr>
              <a:buSzPts val="1800"/>
              <a:buFont typeface="Arial"/>
              <a:buAutoNum type="arabicPeriod"/>
            </a:pPr>
            <a:r>
              <a:rPr lang="en-US" sz="1800"/>
              <a:t>What is the research question and why is it important?</a:t>
            </a:r>
            <a:endParaRPr/>
          </a:p>
          <a:p>
            <a:pPr marL="342900" lvl="0" indent="-342900" algn="l" rtl="0">
              <a:spcBef>
                <a:spcPts val="360"/>
              </a:spcBef>
              <a:spcAft>
                <a:spcPts val="0"/>
              </a:spcAft>
              <a:buClr>
                <a:srgbClr val="2D637F"/>
              </a:buClr>
              <a:buSzPts val="1800"/>
              <a:buFont typeface="Arial"/>
              <a:buAutoNum type="arabicPeriod"/>
            </a:pPr>
            <a:r>
              <a:rPr lang="en-US" sz="1800"/>
              <a:t>What is the state of the research on this question? </a:t>
            </a:r>
            <a:endParaRPr/>
          </a:p>
          <a:p>
            <a:pPr marL="342900" lvl="0" indent="-342900" algn="l" rtl="0">
              <a:spcBef>
                <a:spcPts val="360"/>
              </a:spcBef>
              <a:spcAft>
                <a:spcPts val="0"/>
              </a:spcAft>
              <a:buClr>
                <a:srgbClr val="2D637F"/>
              </a:buClr>
              <a:buSzPts val="1800"/>
              <a:buFont typeface="Arial"/>
              <a:buAutoNum type="arabicPeriod"/>
            </a:pPr>
            <a:r>
              <a:rPr lang="en-US" sz="1800"/>
              <a:t>Why is the proposer qualified to address the research question for which funds are being sought?</a:t>
            </a:r>
            <a:endParaRPr/>
          </a:p>
          <a:p>
            <a:pPr marL="342900" lvl="0" indent="-342900" algn="l" rtl="0">
              <a:spcBef>
                <a:spcPts val="360"/>
              </a:spcBef>
              <a:spcAft>
                <a:spcPts val="0"/>
              </a:spcAft>
              <a:buClr>
                <a:srgbClr val="2D637F"/>
              </a:buClr>
              <a:buSzPts val="1800"/>
              <a:buFont typeface="Arial"/>
              <a:buAutoNum type="arabicPeriod"/>
            </a:pPr>
            <a:r>
              <a:rPr lang="en-US" sz="1800"/>
              <a:t>What is the research methodology?</a:t>
            </a:r>
            <a:endParaRPr/>
          </a:p>
          <a:p>
            <a:pPr marL="342900" lvl="0" indent="-342900" algn="l" rtl="0">
              <a:spcBef>
                <a:spcPts val="360"/>
              </a:spcBef>
              <a:spcAft>
                <a:spcPts val="0"/>
              </a:spcAft>
              <a:buClr>
                <a:srgbClr val="2D637F"/>
              </a:buClr>
              <a:buSzPts val="1800"/>
              <a:buFont typeface="Arial"/>
              <a:buAutoNum type="arabicPeriod"/>
            </a:pPr>
            <a:r>
              <a:rPr lang="en-US" sz="1800"/>
              <a:t>What is the work plan?</a:t>
            </a:r>
            <a:endParaRPr/>
          </a:p>
          <a:p>
            <a:pPr marL="342900" lvl="0" indent="-342900" algn="l" rtl="0">
              <a:spcBef>
                <a:spcPts val="360"/>
              </a:spcBef>
              <a:spcAft>
                <a:spcPts val="0"/>
              </a:spcAft>
              <a:buClr>
                <a:srgbClr val="2D637F"/>
              </a:buClr>
              <a:buSzPts val="1800"/>
              <a:buFont typeface="Arial"/>
              <a:buAutoNum type="arabicPeriod"/>
            </a:pPr>
            <a:r>
              <a:rPr lang="en-US" sz="1800"/>
              <a:t>What will be the output from the research project?</a:t>
            </a:r>
            <a:endParaRPr/>
          </a:p>
          <a:p>
            <a:pPr marL="342900" lvl="0" indent="-342900" algn="l" rtl="0">
              <a:spcBef>
                <a:spcPts val="360"/>
              </a:spcBef>
              <a:spcAft>
                <a:spcPts val="0"/>
              </a:spcAft>
              <a:buClr>
                <a:srgbClr val="2D637F"/>
              </a:buClr>
              <a:buSzPts val="1800"/>
              <a:buFont typeface="Arial"/>
              <a:buAutoNum type="arabicPeriod"/>
            </a:pPr>
            <a:r>
              <a:rPr lang="en-US" sz="1800"/>
              <a:t>What is the (summary) justification for the amount of money requested?</a:t>
            </a:r>
            <a:endParaRPr/>
          </a:p>
          <a:p>
            <a:pPr marL="342900" lvl="0" indent="-228600" algn="l" rtl="0">
              <a:spcBef>
                <a:spcPts val="360"/>
              </a:spcBef>
              <a:spcAft>
                <a:spcPts val="0"/>
              </a:spcAft>
              <a:buClr>
                <a:srgbClr val="2D637F"/>
              </a:buClr>
              <a:buSzPts val="1800"/>
              <a:buFont typeface="Arial"/>
              <a:buNone/>
            </a:pPr>
            <a:endParaRPr sz="1800"/>
          </a:p>
          <a:p>
            <a:pPr marL="342900" lvl="0" indent="-228600" algn="l" rtl="0">
              <a:spcBef>
                <a:spcPts val="360"/>
              </a:spcBef>
              <a:spcAft>
                <a:spcPts val="0"/>
              </a:spcAft>
              <a:buClr>
                <a:srgbClr val="2D637F"/>
              </a:buClr>
              <a:buSzPts val="1800"/>
              <a:buFont typeface="Arial"/>
              <a:buNone/>
            </a:pPr>
            <a:endParaRPr sz="1800"/>
          </a:p>
          <a:p>
            <a:pPr marL="342900" lvl="0" indent="-228600" algn="l" rtl="0">
              <a:spcBef>
                <a:spcPts val="360"/>
              </a:spcBef>
              <a:spcAft>
                <a:spcPts val="0"/>
              </a:spcAft>
              <a:buClr>
                <a:srgbClr val="2D637F"/>
              </a:buClr>
              <a:buSzPts val="1800"/>
              <a:buFont typeface="Arial"/>
              <a:buNone/>
            </a:pP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62104-4D07-1B46-8B0D-7FB1E9F411C9}"/>
              </a:ext>
            </a:extLst>
          </p:cNvPr>
          <p:cNvSpPr>
            <a:spLocks noGrp="1"/>
          </p:cNvSpPr>
          <p:nvPr>
            <p:ph type="title"/>
          </p:nvPr>
        </p:nvSpPr>
        <p:spPr>
          <a:xfrm>
            <a:off x="559538" y="347379"/>
            <a:ext cx="7766050" cy="1150353"/>
          </a:xfrm>
        </p:spPr>
        <p:txBody>
          <a:bodyPr>
            <a:noAutofit/>
          </a:bodyPr>
          <a:lstStyle/>
          <a:p>
            <a:pPr algn="ctr"/>
            <a:r>
              <a:rPr lang="en-US" sz="3200" dirty="0"/>
              <a:t>Proposal Writing for Scientific Research</a:t>
            </a:r>
          </a:p>
        </p:txBody>
      </p:sp>
      <p:sp>
        <p:nvSpPr>
          <p:cNvPr id="7" name="Freeform: Shape 32">
            <a:extLst>
              <a:ext uri="{FF2B5EF4-FFF2-40B4-BE49-F238E27FC236}">
                <a16:creationId xmlns:a16="http://schemas.microsoft.com/office/drawing/2014/main" id="{34D4D6A6-4B5E-6840-BC30-20A9F899F00C}"/>
              </a:ext>
            </a:extLst>
          </p:cNvPr>
          <p:cNvSpPr/>
          <p:nvPr/>
        </p:nvSpPr>
        <p:spPr>
          <a:xfrm>
            <a:off x="3377322" y="1615315"/>
            <a:ext cx="2388083" cy="1328071"/>
          </a:xfrm>
          <a:custGeom>
            <a:avLst/>
            <a:gdLst>
              <a:gd name="connsiteX0" fmla="*/ 1257300 w 2514600"/>
              <a:gd name="connsiteY0" fmla="*/ 0 h 1398430"/>
              <a:gd name="connsiteX1" fmla="*/ 2514600 w 2514600"/>
              <a:gd name="connsiteY1" fmla="*/ 1257300 h 1398430"/>
              <a:gd name="connsiteX2" fmla="*/ 2511256 w 2514600"/>
              <a:gd name="connsiteY2" fmla="*/ 1323525 h 1398430"/>
              <a:gd name="connsiteX3" fmla="*/ 2503051 w 2514600"/>
              <a:gd name="connsiteY3" fmla="*/ 1319573 h 1398430"/>
              <a:gd name="connsiteX4" fmla="*/ 1957754 w 2514600"/>
              <a:gd name="connsiteY4" fmla="*/ 1209483 h 1398430"/>
              <a:gd name="connsiteX5" fmla="*/ 1289998 w 2514600"/>
              <a:gd name="connsiteY5" fmla="*/ 1378565 h 1398430"/>
              <a:gd name="connsiteX6" fmla="*/ 1257300 w 2514600"/>
              <a:gd name="connsiteY6" fmla="*/ 1398430 h 1398430"/>
              <a:gd name="connsiteX7" fmla="*/ 1224602 w 2514600"/>
              <a:gd name="connsiteY7" fmla="*/ 1378565 h 1398430"/>
              <a:gd name="connsiteX8" fmla="*/ 556846 w 2514600"/>
              <a:gd name="connsiteY8" fmla="*/ 1209483 h 1398430"/>
              <a:gd name="connsiteX9" fmla="*/ 11549 w 2514600"/>
              <a:gd name="connsiteY9" fmla="*/ 1319573 h 1398430"/>
              <a:gd name="connsiteX10" fmla="*/ 3344 w 2514600"/>
              <a:gd name="connsiteY10" fmla="*/ 1323525 h 1398430"/>
              <a:gd name="connsiteX11" fmla="*/ 0 w 2514600"/>
              <a:gd name="connsiteY11" fmla="*/ 1257300 h 1398430"/>
              <a:gd name="connsiteX12" fmla="*/ 1257300 w 2514600"/>
              <a:gd name="connsiteY12" fmla="*/ 0 h 1398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14600" h="1398430">
                <a:moveTo>
                  <a:pt x="1257300" y="0"/>
                </a:moveTo>
                <a:cubicBezTo>
                  <a:pt x="1951688" y="0"/>
                  <a:pt x="2514600" y="562912"/>
                  <a:pt x="2514600" y="1257300"/>
                </a:cubicBezTo>
                <a:lnTo>
                  <a:pt x="2511256" y="1323525"/>
                </a:lnTo>
                <a:lnTo>
                  <a:pt x="2503051" y="1319573"/>
                </a:lnTo>
                <a:cubicBezTo>
                  <a:pt x="2335448" y="1248683"/>
                  <a:pt x="2151179" y="1209483"/>
                  <a:pt x="1957754" y="1209483"/>
                </a:cubicBezTo>
                <a:cubicBezTo>
                  <a:pt x="1715973" y="1209483"/>
                  <a:pt x="1488498" y="1270734"/>
                  <a:pt x="1289998" y="1378565"/>
                </a:cubicBezTo>
                <a:lnTo>
                  <a:pt x="1257300" y="1398430"/>
                </a:lnTo>
                <a:lnTo>
                  <a:pt x="1224602" y="1378565"/>
                </a:lnTo>
                <a:cubicBezTo>
                  <a:pt x="1026103" y="1270734"/>
                  <a:pt x="798627" y="1209483"/>
                  <a:pt x="556846" y="1209483"/>
                </a:cubicBezTo>
                <a:cubicBezTo>
                  <a:pt x="363421" y="1209483"/>
                  <a:pt x="179152" y="1248683"/>
                  <a:pt x="11549" y="1319573"/>
                </a:cubicBezTo>
                <a:lnTo>
                  <a:pt x="3344" y="1323525"/>
                </a:lnTo>
                <a:lnTo>
                  <a:pt x="0" y="1257300"/>
                </a:lnTo>
                <a:cubicBezTo>
                  <a:pt x="0" y="562912"/>
                  <a:pt x="562912" y="0"/>
                  <a:pt x="1257300" y="0"/>
                </a:cubicBezTo>
                <a:close/>
              </a:path>
            </a:pathLst>
          </a:custGeom>
          <a:noFill/>
          <a:ln w="38100">
            <a:solidFill>
              <a:srgbClr val="C3822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8" name="Freeform: Shape 33">
            <a:extLst>
              <a:ext uri="{FF2B5EF4-FFF2-40B4-BE49-F238E27FC236}">
                <a16:creationId xmlns:a16="http://schemas.microsoft.com/office/drawing/2014/main" id="{C6A37612-85AD-E246-A965-1C31ABD48C30}"/>
              </a:ext>
            </a:extLst>
          </p:cNvPr>
          <p:cNvSpPr/>
          <p:nvPr/>
        </p:nvSpPr>
        <p:spPr>
          <a:xfrm>
            <a:off x="4699018" y="2899054"/>
            <a:ext cx="1047542" cy="919493"/>
          </a:xfrm>
          <a:custGeom>
            <a:avLst/>
            <a:gdLst>
              <a:gd name="connsiteX0" fmla="*/ 566037 w 1103039"/>
              <a:gd name="connsiteY0" fmla="*/ 0 h 968206"/>
              <a:gd name="connsiteX1" fmla="*/ 1055957 w 1103039"/>
              <a:gd name="connsiteY1" fmla="*/ 98910 h 968206"/>
              <a:gd name="connsiteX2" fmla="*/ 1103039 w 1103039"/>
              <a:gd name="connsiteY2" fmla="*/ 121591 h 968206"/>
              <a:gd name="connsiteX3" fmla="*/ 1097339 w 1103039"/>
              <a:gd name="connsiteY3" fmla="*/ 158939 h 968206"/>
              <a:gd name="connsiteX4" fmla="*/ 568552 w 1103039"/>
              <a:gd name="connsiteY4" fmla="*/ 948122 h 968206"/>
              <a:gd name="connsiteX5" fmla="*/ 535493 w 1103039"/>
              <a:gd name="connsiteY5" fmla="*/ 968206 h 968206"/>
              <a:gd name="connsiteX6" fmla="*/ 503055 w 1103039"/>
              <a:gd name="connsiteY6" fmla="*/ 842053 h 968206"/>
              <a:gd name="connsiteX7" fmla="*/ 56237 w 1103039"/>
              <a:gd name="connsiteY7" fmla="*/ 177631 h 968206"/>
              <a:gd name="connsiteX8" fmla="*/ 0 w 1103039"/>
              <a:gd name="connsiteY8" fmla="*/ 135578 h 968206"/>
              <a:gd name="connsiteX9" fmla="*/ 76117 w 1103039"/>
              <a:gd name="connsiteY9" fmla="*/ 98910 h 968206"/>
              <a:gd name="connsiteX10" fmla="*/ 566037 w 1103039"/>
              <a:gd name="connsiteY10" fmla="*/ 0 h 968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03039" h="968206">
                <a:moveTo>
                  <a:pt x="566037" y="0"/>
                </a:moveTo>
                <a:cubicBezTo>
                  <a:pt x="739819" y="0"/>
                  <a:pt x="905375" y="35220"/>
                  <a:pt x="1055957" y="98910"/>
                </a:cubicBezTo>
                <a:lnTo>
                  <a:pt x="1103039" y="121591"/>
                </a:lnTo>
                <a:lnTo>
                  <a:pt x="1097339" y="158939"/>
                </a:lnTo>
                <a:cubicBezTo>
                  <a:pt x="1030346" y="486328"/>
                  <a:pt x="836107" y="767365"/>
                  <a:pt x="568552" y="948122"/>
                </a:cubicBezTo>
                <a:lnTo>
                  <a:pt x="535493" y="968206"/>
                </a:lnTo>
                <a:lnTo>
                  <a:pt x="503055" y="842053"/>
                </a:lnTo>
                <a:cubicBezTo>
                  <a:pt x="421192" y="578853"/>
                  <a:pt x="263802" y="348930"/>
                  <a:pt x="56237" y="177631"/>
                </a:cubicBezTo>
                <a:lnTo>
                  <a:pt x="0" y="135578"/>
                </a:lnTo>
                <a:lnTo>
                  <a:pt x="76117" y="98910"/>
                </a:lnTo>
                <a:cubicBezTo>
                  <a:pt x="226699" y="35220"/>
                  <a:pt x="392255" y="0"/>
                  <a:pt x="566037" y="0"/>
                </a:cubicBezTo>
                <a:close/>
              </a:path>
            </a:pathLst>
          </a:custGeom>
          <a:solidFill>
            <a:srgbClr val="C3822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9" name="Freeform: Shape 34">
            <a:extLst>
              <a:ext uri="{FF2B5EF4-FFF2-40B4-BE49-F238E27FC236}">
                <a16:creationId xmlns:a16="http://schemas.microsoft.com/office/drawing/2014/main" id="{8A591CC8-52E3-1D4E-A09F-A400DF6BC748}"/>
              </a:ext>
            </a:extLst>
          </p:cNvPr>
          <p:cNvSpPr/>
          <p:nvPr/>
        </p:nvSpPr>
        <p:spPr>
          <a:xfrm>
            <a:off x="3396369" y="2900328"/>
            <a:ext cx="1046194" cy="918220"/>
          </a:xfrm>
          <a:custGeom>
            <a:avLst/>
            <a:gdLst>
              <a:gd name="connsiteX0" fmla="*/ 536791 w 1101620"/>
              <a:gd name="connsiteY0" fmla="*/ 0 h 966866"/>
              <a:gd name="connsiteX1" fmla="*/ 1026189 w 1101620"/>
              <a:gd name="connsiteY1" fmla="*/ 98805 h 966866"/>
              <a:gd name="connsiteX2" fmla="*/ 1101620 w 1101620"/>
              <a:gd name="connsiteY2" fmla="*/ 135142 h 966866"/>
              <a:gd name="connsiteX3" fmla="*/ 1046591 w 1101620"/>
              <a:gd name="connsiteY3" fmla="*/ 176291 h 966866"/>
              <a:gd name="connsiteX4" fmla="*/ 599773 w 1101620"/>
              <a:gd name="connsiteY4" fmla="*/ 840713 h 966866"/>
              <a:gd name="connsiteX5" fmla="*/ 567335 w 1101620"/>
              <a:gd name="connsiteY5" fmla="*/ 966866 h 966866"/>
              <a:gd name="connsiteX6" fmla="*/ 534276 w 1101620"/>
              <a:gd name="connsiteY6" fmla="*/ 946782 h 966866"/>
              <a:gd name="connsiteX7" fmla="*/ 5489 w 1101620"/>
              <a:gd name="connsiteY7" fmla="*/ 157599 h 966866"/>
              <a:gd name="connsiteX8" fmla="*/ 0 w 1101620"/>
              <a:gd name="connsiteY8" fmla="*/ 121635 h 966866"/>
              <a:gd name="connsiteX9" fmla="*/ 47393 w 1101620"/>
              <a:gd name="connsiteY9" fmla="*/ 98805 h 966866"/>
              <a:gd name="connsiteX10" fmla="*/ 536791 w 1101620"/>
              <a:gd name="connsiteY10" fmla="*/ 0 h 966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01620" h="966866">
                <a:moveTo>
                  <a:pt x="536791" y="0"/>
                </a:moveTo>
                <a:cubicBezTo>
                  <a:pt x="710388" y="0"/>
                  <a:pt x="875768" y="35182"/>
                  <a:pt x="1026189" y="98805"/>
                </a:cubicBezTo>
                <a:lnTo>
                  <a:pt x="1101620" y="135142"/>
                </a:lnTo>
                <a:lnTo>
                  <a:pt x="1046591" y="176291"/>
                </a:lnTo>
                <a:cubicBezTo>
                  <a:pt x="839026" y="347590"/>
                  <a:pt x="681637" y="577513"/>
                  <a:pt x="599773" y="840713"/>
                </a:cubicBezTo>
                <a:lnTo>
                  <a:pt x="567335" y="966866"/>
                </a:lnTo>
                <a:lnTo>
                  <a:pt x="534276" y="946782"/>
                </a:lnTo>
                <a:cubicBezTo>
                  <a:pt x="266721" y="766025"/>
                  <a:pt x="72482" y="484988"/>
                  <a:pt x="5489" y="157599"/>
                </a:cubicBezTo>
                <a:lnTo>
                  <a:pt x="0" y="121635"/>
                </a:lnTo>
                <a:lnTo>
                  <a:pt x="47393" y="98805"/>
                </a:lnTo>
                <a:cubicBezTo>
                  <a:pt x="197814" y="35182"/>
                  <a:pt x="363194" y="0"/>
                  <a:pt x="536791"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0" name="Freeform: Shape 35">
            <a:extLst>
              <a:ext uri="{FF2B5EF4-FFF2-40B4-BE49-F238E27FC236}">
                <a16:creationId xmlns:a16="http://schemas.microsoft.com/office/drawing/2014/main" id="{C21ADD2F-E059-F54E-AF66-FA7B78B5C110}"/>
              </a:ext>
            </a:extLst>
          </p:cNvPr>
          <p:cNvSpPr/>
          <p:nvPr/>
        </p:nvSpPr>
        <p:spPr>
          <a:xfrm>
            <a:off x="4699016" y="3083892"/>
            <a:ext cx="1732874" cy="2205793"/>
          </a:xfrm>
          <a:custGeom>
            <a:avLst/>
            <a:gdLst>
              <a:gd name="connsiteX0" fmla="*/ 1236297 w 1824679"/>
              <a:gd name="connsiteY0" fmla="*/ 0 h 2322653"/>
              <a:gd name="connsiteX1" fmla="*/ 1269757 w 1824679"/>
              <a:gd name="connsiteY1" fmla="*/ 20327 h 2322653"/>
              <a:gd name="connsiteX2" fmla="*/ 1824679 w 1824679"/>
              <a:gd name="connsiteY2" fmla="*/ 1064012 h 2322653"/>
              <a:gd name="connsiteX3" fmla="*/ 566039 w 1824679"/>
              <a:gd name="connsiteY3" fmla="*/ 2322653 h 2322653"/>
              <a:gd name="connsiteX4" fmla="*/ 76119 w 1824679"/>
              <a:gd name="connsiteY4" fmla="*/ 2223743 h 2322653"/>
              <a:gd name="connsiteX5" fmla="*/ 0 w 1824679"/>
              <a:gd name="connsiteY5" fmla="*/ 2187075 h 2322653"/>
              <a:gd name="connsiteX6" fmla="*/ 56239 w 1824679"/>
              <a:gd name="connsiteY6" fmla="*/ 2145020 h 2322653"/>
              <a:gd name="connsiteX7" fmla="*/ 566039 w 1824679"/>
              <a:gd name="connsiteY7" fmla="*/ 1064011 h 2322653"/>
              <a:gd name="connsiteX8" fmla="*/ 559125 w 1824679"/>
              <a:gd name="connsiteY8" fmla="*/ 927082 h 2322653"/>
              <a:gd name="connsiteX9" fmla="*/ 648846 w 1824679"/>
              <a:gd name="connsiteY9" fmla="*/ 872575 h 2322653"/>
              <a:gd name="connsiteX10" fmla="*/ 1203511 w 1824679"/>
              <a:gd name="connsiteY10" fmla="*/ 127507 h 2322653"/>
              <a:gd name="connsiteX11" fmla="*/ 1236297 w 1824679"/>
              <a:gd name="connsiteY11" fmla="*/ 0 h 2322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24679" h="2322653">
                <a:moveTo>
                  <a:pt x="1236297" y="0"/>
                </a:moveTo>
                <a:lnTo>
                  <a:pt x="1269757" y="20327"/>
                </a:lnTo>
                <a:cubicBezTo>
                  <a:pt x="1604557" y="246514"/>
                  <a:pt x="1824679" y="629557"/>
                  <a:pt x="1824679" y="1064012"/>
                </a:cubicBezTo>
                <a:cubicBezTo>
                  <a:pt x="1824679" y="1759140"/>
                  <a:pt x="1261167" y="2322653"/>
                  <a:pt x="566039" y="2322653"/>
                </a:cubicBezTo>
                <a:cubicBezTo>
                  <a:pt x="392257" y="2322653"/>
                  <a:pt x="226701" y="2287434"/>
                  <a:pt x="76119" y="2223743"/>
                </a:cubicBezTo>
                <a:lnTo>
                  <a:pt x="0" y="2187075"/>
                </a:lnTo>
                <a:lnTo>
                  <a:pt x="56239" y="2145020"/>
                </a:lnTo>
                <a:cubicBezTo>
                  <a:pt x="367587" y="1888073"/>
                  <a:pt x="566039" y="1499217"/>
                  <a:pt x="566039" y="1064011"/>
                </a:cubicBezTo>
                <a:lnTo>
                  <a:pt x="559125" y="927082"/>
                </a:lnTo>
                <a:lnTo>
                  <a:pt x="648846" y="872575"/>
                </a:lnTo>
                <a:cubicBezTo>
                  <a:pt x="909697" y="696348"/>
                  <a:pt x="1108004" y="434573"/>
                  <a:pt x="1203511" y="127507"/>
                </a:cubicBezTo>
                <a:lnTo>
                  <a:pt x="1236297" y="0"/>
                </a:lnTo>
                <a:close/>
              </a:path>
            </a:pathLst>
          </a:custGeom>
          <a:no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1" name="Freeform: Shape 36">
            <a:extLst>
              <a:ext uri="{FF2B5EF4-FFF2-40B4-BE49-F238E27FC236}">
                <a16:creationId xmlns:a16="http://schemas.microsoft.com/office/drawing/2014/main" id="{246768E6-3046-8D43-8B4F-BC2F6870D25C}"/>
              </a:ext>
            </a:extLst>
          </p:cNvPr>
          <p:cNvSpPr/>
          <p:nvPr/>
        </p:nvSpPr>
        <p:spPr>
          <a:xfrm>
            <a:off x="2712111" y="3085178"/>
            <a:ext cx="1730452" cy="2203232"/>
          </a:xfrm>
          <a:custGeom>
            <a:avLst/>
            <a:gdLst>
              <a:gd name="connsiteX0" fmla="*/ 587390 w 1822129"/>
              <a:gd name="connsiteY0" fmla="*/ 0 h 2319957"/>
              <a:gd name="connsiteX1" fmla="*/ 619828 w 1822129"/>
              <a:gd name="connsiteY1" fmla="*/ 126153 h 2319957"/>
              <a:gd name="connsiteX2" fmla="*/ 1174493 w 1822129"/>
              <a:gd name="connsiteY2" fmla="*/ 871221 h 2319957"/>
              <a:gd name="connsiteX3" fmla="*/ 1264214 w 1822129"/>
              <a:gd name="connsiteY3" fmla="*/ 925728 h 2319957"/>
              <a:gd name="connsiteX4" fmla="*/ 1257300 w 1822129"/>
              <a:gd name="connsiteY4" fmla="*/ 1062657 h 2319957"/>
              <a:gd name="connsiteX5" fmla="*/ 1767100 w 1822129"/>
              <a:gd name="connsiteY5" fmla="*/ 2143666 h 2319957"/>
              <a:gd name="connsiteX6" fmla="*/ 1822129 w 1822129"/>
              <a:gd name="connsiteY6" fmla="*/ 2184816 h 2319957"/>
              <a:gd name="connsiteX7" fmla="*/ 1746698 w 1822129"/>
              <a:gd name="connsiteY7" fmla="*/ 2221152 h 2319957"/>
              <a:gd name="connsiteX8" fmla="*/ 1257300 w 1822129"/>
              <a:gd name="connsiteY8" fmla="*/ 2319957 h 2319957"/>
              <a:gd name="connsiteX9" fmla="*/ 0 w 1822129"/>
              <a:gd name="connsiteY9" fmla="*/ 1062657 h 2319957"/>
              <a:gd name="connsiteX10" fmla="*/ 554331 w 1822129"/>
              <a:gd name="connsiteY10" fmla="*/ 20084 h 2319957"/>
              <a:gd name="connsiteX11" fmla="*/ 587390 w 1822129"/>
              <a:gd name="connsiteY11" fmla="*/ 0 h 23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22129" h="2319957">
                <a:moveTo>
                  <a:pt x="587390" y="0"/>
                </a:moveTo>
                <a:lnTo>
                  <a:pt x="619828" y="126153"/>
                </a:lnTo>
                <a:cubicBezTo>
                  <a:pt x="715335" y="433219"/>
                  <a:pt x="913642" y="694994"/>
                  <a:pt x="1174493" y="871221"/>
                </a:cubicBezTo>
                <a:lnTo>
                  <a:pt x="1264214" y="925728"/>
                </a:lnTo>
                <a:lnTo>
                  <a:pt x="1257300" y="1062657"/>
                </a:lnTo>
                <a:cubicBezTo>
                  <a:pt x="1257300" y="1497863"/>
                  <a:pt x="1455753" y="1886719"/>
                  <a:pt x="1767100" y="2143666"/>
                </a:cubicBezTo>
                <a:lnTo>
                  <a:pt x="1822129" y="2184816"/>
                </a:lnTo>
                <a:lnTo>
                  <a:pt x="1746698" y="2221152"/>
                </a:lnTo>
                <a:cubicBezTo>
                  <a:pt x="1596277" y="2284775"/>
                  <a:pt x="1430897" y="2319957"/>
                  <a:pt x="1257300" y="2319957"/>
                </a:cubicBezTo>
                <a:cubicBezTo>
                  <a:pt x="562912" y="2319957"/>
                  <a:pt x="0" y="1757045"/>
                  <a:pt x="0" y="1062657"/>
                </a:cubicBezTo>
                <a:cubicBezTo>
                  <a:pt x="0" y="628665"/>
                  <a:pt x="219887" y="246030"/>
                  <a:pt x="554331" y="20084"/>
                </a:cubicBezTo>
                <a:lnTo>
                  <a:pt x="587390" y="0"/>
                </a:lnTo>
                <a:close/>
              </a:path>
            </a:pathLst>
          </a:custGeom>
          <a:no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2" name="Freeform: Shape 37">
            <a:extLst>
              <a:ext uri="{FF2B5EF4-FFF2-40B4-BE49-F238E27FC236}">
                <a16:creationId xmlns:a16="http://schemas.microsoft.com/office/drawing/2014/main" id="{01D6442A-AED2-BB41-A115-506A04C658F5}"/>
              </a:ext>
            </a:extLst>
          </p:cNvPr>
          <p:cNvSpPr/>
          <p:nvPr/>
        </p:nvSpPr>
        <p:spPr>
          <a:xfrm>
            <a:off x="4041261" y="4030877"/>
            <a:ext cx="1058931" cy="1055806"/>
          </a:xfrm>
          <a:custGeom>
            <a:avLst/>
            <a:gdLst>
              <a:gd name="connsiteX0" fmla="*/ 3376 w 1115032"/>
              <a:gd name="connsiteY0" fmla="*/ 0 h 1111741"/>
              <a:gd name="connsiteX1" fmla="*/ 12889 w 1115032"/>
              <a:gd name="connsiteY1" fmla="*/ 4583 h 1111741"/>
              <a:gd name="connsiteX2" fmla="*/ 558186 w 1115032"/>
              <a:gd name="connsiteY2" fmla="*/ 114673 h 1111741"/>
              <a:gd name="connsiteX3" fmla="*/ 1103483 w 1115032"/>
              <a:gd name="connsiteY3" fmla="*/ 4583 h 1111741"/>
              <a:gd name="connsiteX4" fmla="*/ 1111688 w 1115032"/>
              <a:gd name="connsiteY4" fmla="*/ 631 h 1111741"/>
              <a:gd name="connsiteX5" fmla="*/ 1115032 w 1115032"/>
              <a:gd name="connsiteY5" fmla="*/ 66856 h 1111741"/>
              <a:gd name="connsiteX6" fmla="*/ 560701 w 1115032"/>
              <a:gd name="connsiteY6" fmla="*/ 1109429 h 1111741"/>
              <a:gd name="connsiteX7" fmla="*/ 556896 w 1115032"/>
              <a:gd name="connsiteY7" fmla="*/ 1111741 h 1111741"/>
              <a:gd name="connsiteX8" fmla="*/ 554922 w 1115032"/>
              <a:gd name="connsiteY8" fmla="*/ 1110542 h 1111741"/>
              <a:gd name="connsiteX9" fmla="*/ 0 w 1115032"/>
              <a:gd name="connsiteY9" fmla="*/ 66857 h 1111741"/>
              <a:gd name="connsiteX10" fmla="*/ 3376 w 1115032"/>
              <a:gd name="connsiteY10" fmla="*/ 0 h 1111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15032" h="1111741">
                <a:moveTo>
                  <a:pt x="3376" y="0"/>
                </a:moveTo>
                <a:lnTo>
                  <a:pt x="12889" y="4583"/>
                </a:lnTo>
                <a:cubicBezTo>
                  <a:pt x="180492" y="75473"/>
                  <a:pt x="364761" y="114673"/>
                  <a:pt x="558186" y="114673"/>
                </a:cubicBezTo>
                <a:cubicBezTo>
                  <a:pt x="751611" y="114673"/>
                  <a:pt x="935880" y="75473"/>
                  <a:pt x="1103483" y="4583"/>
                </a:cubicBezTo>
                <a:lnTo>
                  <a:pt x="1111688" y="631"/>
                </a:lnTo>
                <a:lnTo>
                  <a:pt x="1115032" y="66856"/>
                </a:lnTo>
                <a:cubicBezTo>
                  <a:pt x="1115032" y="500849"/>
                  <a:pt x="895145" y="883483"/>
                  <a:pt x="560701" y="1109429"/>
                </a:cubicBezTo>
                <a:lnTo>
                  <a:pt x="556896" y="1111741"/>
                </a:lnTo>
                <a:lnTo>
                  <a:pt x="554922" y="1110542"/>
                </a:lnTo>
                <a:cubicBezTo>
                  <a:pt x="220122" y="884355"/>
                  <a:pt x="0" y="501312"/>
                  <a:pt x="0" y="66857"/>
                </a:cubicBezTo>
                <a:lnTo>
                  <a:pt x="3376"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3" name="Rectangle 12">
            <a:extLst>
              <a:ext uri="{FF2B5EF4-FFF2-40B4-BE49-F238E27FC236}">
                <a16:creationId xmlns:a16="http://schemas.microsoft.com/office/drawing/2014/main" id="{E03366F5-75DE-C54D-A8F3-CDF1D4D85E2E}"/>
              </a:ext>
            </a:extLst>
          </p:cNvPr>
          <p:cNvSpPr/>
          <p:nvPr/>
        </p:nvSpPr>
        <p:spPr>
          <a:xfrm>
            <a:off x="4289242" y="1878488"/>
            <a:ext cx="562975" cy="307777"/>
          </a:xfrm>
          <a:prstGeom prst="rect">
            <a:avLst/>
          </a:prstGeom>
        </p:spPr>
        <p:txBody>
          <a:bodyPr wrap="none" anchor="b">
            <a:spAutoFit/>
          </a:bodyPr>
          <a:lstStyle/>
          <a:p>
            <a:pPr algn="ctr"/>
            <a:r>
              <a:rPr lang="en-US" b="1" dirty="0">
                <a:solidFill>
                  <a:srgbClr val="75858C"/>
                </a:solidFill>
                <a:latin typeface="Merriweather Sans"/>
                <a:sym typeface="Merriweather Sans"/>
              </a:rPr>
              <a:t>Risk</a:t>
            </a:r>
            <a:endParaRPr lang="en-US" sz="1600" b="1" dirty="0">
              <a:solidFill>
                <a:srgbClr val="75858C"/>
              </a:solidFill>
              <a:latin typeface="Merriweather Sans"/>
              <a:sym typeface="Merriweather Sans"/>
            </a:endParaRPr>
          </a:p>
        </p:txBody>
      </p:sp>
      <p:sp>
        <p:nvSpPr>
          <p:cNvPr id="14" name="Rectangle 13">
            <a:extLst>
              <a:ext uri="{FF2B5EF4-FFF2-40B4-BE49-F238E27FC236}">
                <a16:creationId xmlns:a16="http://schemas.microsoft.com/office/drawing/2014/main" id="{811F4F3B-9335-B04E-8917-1076A707A9EB}"/>
              </a:ext>
            </a:extLst>
          </p:cNvPr>
          <p:cNvSpPr/>
          <p:nvPr/>
        </p:nvSpPr>
        <p:spPr>
          <a:xfrm>
            <a:off x="3017443" y="3903573"/>
            <a:ext cx="878767" cy="307777"/>
          </a:xfrm>
          <a:prstGeom prst="rect">
            <a:avLst/>
          </a:prstGeom>
        </p:spPr>
        <p:txBody>
          <a:bodyPr wrap="none" anchor="b">
            <a:spAutoFit/>
          </a:bodyPr>
          <a:lstStyle/>
          <a:p>
            <a:pPr algn="r"/>
            <a:r>
              <a:rPr lang="en-US" b="1" dirty="0">
                <a:solidFill>
                  <a:srgbClr val="75858C"/>
                </a:solidFill>
                <a:latin typeface="Merriweather Sans" pitchFamily="2" charset="77"/>
              </a:rPr>
              <a:t>Novelty</a:t>
            </a:r>
          </a:p>
        </p:txBody>
      </p:sp>
      <p:sp>
        <p:nvSpPr>
          <p:cNvPr id="15" name="Rectangle 14">
            <a:extLst>
              <a:ext uri="{FF2B5EF4-FFF2-40B4-BE49-F238E27FC236}">
                <a16:creationId xmlns:a16="http://schemas.microsoft.com/office/drawing/2014/main" id="{C7BFA7B9-885C-F74C-8140-FAFEE43EB7FF}"/>
              </a:ext>
            </a:extLst>
          </p:cNvPr>
          <p:cNvSpPr/>
          <p:nvPr/>
        </p:nvSpPr>
        <p:spPr>
          <a:xfrm>
            <a:off x="5238888" y="3897824"/>
            <a:ext cx="816249" cy="307777"/>
          </a:xfrm>
          <a:prstGeom prst="rect">
            <a:avLst/>
          </a:prstGeom>
        </p:spPr>
        <p:txBody>
          <a:bodyPr wrap="none" anchor="b">
            <a:spAutoFit/>
          </a:bodyPr>
          <a:lstStyle/>
          <a:p>
            <a:r>
              <a:rPr lang="en-US" b="1" dirty="0">
                <a:solidFill>
                  <a:srgbClr val="75858C"/>
                </a:solidFill>
                <a:latin typeface="Merriweather Sans" pitchFamily="2" charset="77"/>
              </a:rPr>
              <a:t>Impact</a:t>
            </a:r>
            <a:endParaRPr lang="en-US" sz="1800" b="1" dirty="0">
              <a:solidFill>
                <a:srgbClr val="75858C"/>
              </a:solidFill>
              <a:latin typeface="Merriweather Sans" pitchFamily="2" charset="77"/>
            </a:endParaRPr>
          </a:p>
        </p:txBody>
      </p:sp>
      <p:sp>
        <p:nvSpPr>
          <p:cNvPr id="17" name="Rectangle 16">
            <a:extLst>
              <a:ext uri="{FF2B5EF4-FFF2-40B4-BE49-F238E27FC236}">
                <a16:creationId xmlns:a16="http://schemas.microsoft.com/office/drawing/2014/main" id="{9B43D850-DA27-D04A-BFD6-0EB428DC3AF6}"/>
              </a:ext>
            </a:extLst>
          </p:cNvPr>
          <p:cNvSpPr/>
          <p:nvPr/>
        </p:nvSpPr>
        <p:spPr>
          <a:xfrm>
            <a:off x="3732816" y="2160437"/>
            <a:ext cx="1675820" cy="261610"/>
          </a:xfrm>
          <a:prstGeom prst="rect">
            <a:avLst/>
          </a:prstGeom>
        </p:spPr>
        <p:txBody>
          <a:bodyPr wrap="square">
            <a:spAutoFit/>
          </a:bodyPr>
          <a:lstStyle/>
          <a:p>
            <a:pPr algn="ctr"/>
            <a:r>
              <a:rPr lang="en-US" sz="1100" dirty="0">
                <a:solidFill>
                  <a:srgbClr val="75858C"/>
                </a:solidFill>
                <a:latin typeface="Merriweather Sans"/>
              </a:rPr>
              <a:t>Unproven but feasible</a:t>
            </a:r>
          </a:p>
        </p:txBody>
      </p:sp>
      <p:sp>
        <p:nvSpPr>
          <p:cNvPr id="18" name="Rectangle 17">
            <a:extLst>
              <a:ext uri="{FF2B5EF4-FFF2-40B4-BE49-F238E27FC236}">
                <a16:creationId xmlns:a16="http://schemas.microsoft.com/office/drawing/2014/main" id="{A352C794-761C-274C-BE34-E52BC629C661}"/>
              </a:ext>
            </a:extLst>
          </p:cNvPr>
          <p:cNvSpPr/>
          <p:nvPr/>
        </p:nvSpPr>
        <p:spPr>
          <a:xfrm>
            <a:off x="2806432" y="4165892"/>
            <a:ext cx="1103306" cy="430887"/>
          </a:xfrm>
          <a:prstGeom prst="rect">
            <a:avLst/>
          </a:prstGeom>
        </p:spPr>
        <p:txBody>
          <a:bodyPr wrap="square">
            <a:spAutoFit/>
          </a:bodyPr>
          <a:lstStyle/>
          <a:p>
            <a:pPr algn="r"/>
            <a:r>
              <a:rPr lang="en-US" sz="1100" dirty="0">
                <a:solidFill>
                  <a:srgbClr val="75858C"/>
                </a:solidFill>
                <a:latin typeface="Merriweather Sans" pitchFamily="2" charset="77"/>
              </a:rPr>
              <a:t>Distinctive in approach</a:t>
            </a:r>
          </a:p>
        </p:txBody>
      </p:sp>
      <p:sp>
        <p:nvSpPr>
          <p:cNvPr id="19" name="Rectangle 18">
            <a:extLst>
              <a:ext uri="{FF2B5EF4-FFF2-40B4-BE49-F238E27FC236}">
                <a16:creationId xmlns:a16="http://schemas.microsoft.com/office/drawing/2014/main" id="{D446F443-B6BA-C64F-801C-67A8435DCB35}"/>
              </a:ext>
            </a:extLst>
          </p:cNvPr>
          <p:cNvSpPr/>
          <p:nvPr/>
        </p:nvSpPr>
        <p:spPr>
          <a:xfrm>
            <a:off x="5238888" y="4164619"/>
            <a:ext cx="1103306" cy="430887"/>
          </a:xfrm>
          <a:prstGeom prst="rect">
            <a:avLst/>
          </a:prstGeom>
        </p:spPr>
        <p:txBody>
          <a:bodyPr wrap="square">
            <a:spAutoFit/>
          </a:bodyPr>
          <a:lstStyle/>
          <a:p>
            <a:r>
              <a:rPr lang="en-US" sz="1100" dirty="0">
                <a:solidFill>
                  <a:srgbClr val="75858C"/>
                </a:solidFill>
                <a:latin typeface="Merriweather Sans" pitchFamily="2" charset="77"/>
              </a:rPr>
              <a:t>Catalyze broad change</a:t>
            </a:r>
          </a:p>
        </p:txBody>
      </p:sp>
      <p:pic>
        <p:nvPicPr>
          <p:cNvPr id="23" name="Graphic 22" descr="Lightbulb">
            <a:extLst>
              <a:ext uri="{FF2B5EF4-FFF2-40B4-BE49-F238E27FC236}">
                <a16:creationId xmlns:a16="http://schemas.microsoft.com/office/drawing/2014/main" id="{59F5BE12-2184-5948-8E9B-EBF32FED5F0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585112" y="3005901"/>
            <a:ext cx="508104" cy="508104"/>
          </a:xfrm>
          <a:prstGeom prst="rect">
            <a:avLst/>
          </a:prstGeom>
        </p:spPr>
      </p:pic>
      <p:pic>
        <p:nvPicPr>
          <p:cNvPr id="25" name="Graphic 24" descr="Rocket">
            <a:extLst>
              <a:ext uri="{FF2B5EF4-FFF2-40B4-BE49-F238E27FC236}">
                <a16:creationId xmlns:a16="http://schemas.microsoft.com/office/drawing/2014/main" id="{6F70C349-84D5-7A48-828A-1B77A1A85E3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306567" y="4275264"/>
            <a:ext cx="528445" cy="528445"/>
          </a:xfrm>
          <a:prstGeom prst="rect">
            <a:avLst/>
          </a:prstGeom>
        </p:spPr>
      </p:pic>
      <p:pic>
        <p:nvPicPr>
          <p:cNvPr id="29" name="Graphic 28" descr="Slippery with solid fill">
            <a:extLst>
              <a:ext uri="{FF2B5EF4-FFF2-40B4-BE49-F238E27FC236}">
                <a16:creationId xmlns:a16="http://schemas.microsoft.com/office/drawing/2014/main" id="{D9BAEA7F-08C4-DB42-BC86-0E101409C58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074307" y="2943382"/>
            <a:ext cx="501055" cy="501055"/>
          </a:xfrm>
          <a:prstGeom prst="rect">
            <a:avLst/>
          </a:prstGeom>
        </p:spPr>
      </p:pic>
      <p:pic>
        <p:nvPicPr>
          <p:cNvPr id="33" name="Picture 32" descr="Icon&#10;&#10;Description automatically generated">
            <a:extLst>
              <a:ext uri="{FF2B5EF4-FFF2-40B4-BE49-F238E27FC236}">
                <a16:creationId xmlns:a16="http://schemas.microsoft.com/office/drawing/2014/main" id="{F624931E-C722-694B-BC79-E8F92C673236}"/>
              </a:ext>
            </a:extLst>
          </p:cNvPr>
          <p:cNvPicPr>
            <a:picLocks noChangeAspect="1"/>
          </p:cNvPicPr>
          <p:nvPr/>
        </p:nvPicPr>
        <p:blipFill>
          <a:blip r:embed="rId9">
            <a:alphaModFix amt="63000"/>
            <a:extLst>
              <a:ext uri="{BEBA8EAE-BF5A-486C-A8C5-ECC9F3942E4B}">
                <a14:imgProps xmlns:a14="http://schemas.microsoft.com/office/drawing/2010/main">
                  <a14:imgLayer r:embed="rId10">
                    <a14:imgEffect>
                      <a14:colorTemperature colorTemp="7216"/>
                    </a14:imgEffect>
                    <a14:imgEffect>
                      <a14:saturation sat="400000"/>
                    </a14:imgEffect>
                  </a14:imgLayer>
                </a14:imgProps>
              </a:ext>
            </a:extLst>
          </a:blip>
          <a:stretch>
            <a:fillRect/>
          </a:stretch>
        </p:blipFill>
        <p:spPr>
          <a:xfrm>
            <a:off x="4396052" y="3258949"/>
            <a:ext cx="349347" cy="638875"/>
          </a:xfrm>
          <a:prstGeom prst="rect">
            <a:avLst/>
          </a:prstGeom>
        </p:spPr>
      </p:pic>
    </p:spTree>
    <p:extLst>
      <p:ext uri="{BB962C8B-B14F-4D97-AF65-F5344CB8AC3E}">
        <p14:creationId xmlns:p14="http://schemas.microsoft.com/office/powerpoint/2010/main" val="4198654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2"/>
          <p:cNvSpPr txBox="1">
            <a:spLocks noGrp="1"/>
          </p:cNvSpPr>
          <p:nvPr>
            <p:ph type="title"/>
          </p:nvPr>
        </p:nvSpPr>
        <p:spPr>
          <a:xfrm>
            <a:off x="688950" y="322484"/>
            <a:ext cx="7766100" cy="11505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C28220"/>
              </a:buClr>
              <a:buSzPct val="100000"/>
              <a:buFont typeface="Georgia"/>
              <a:buNone/>
            </a:pPr>
            <a:r>
              <a:rPr lang="en-US" dirty="0"/>
              <a:t>Risk: Foundations vs. the Feds</a:t>
            </a:r>
            <a:endParaRPr sz="4200" dirty="0"/>
          </a:p>
        </p:txBody>
      </p:sp>
      <p:sp>
        <p:nvSpPr>
          <p:cNvPr id="50" name="Google Shape;50;p2"/>
          <p:cNvSpPr txBox="1">
            <a:spLocks noGrp="1"/>
          </p:cNvSpPr>
          <p:nvPr>
            <p:ph type="body" idx="1"/>
          </p:nvPr>
        </p:nvSpPr>
        <p:spPr>
          <a:xfrm>
            <a:off x="625100" y="2338274"/>
            <a:ext cx="8051700" cy="3266100"/>
          </a:xfrm>
          <a:prstGeom prst="rect">
            <a:avLst/>
          </a:prstGeom>
          <a:noFill/>
          <a:ln>
            <a:noFill/>
          </a:ln>
        </p:spPr>
        <p:txBody>
          <a:bodyPr spcFirstLastPara="1" wrap="square" lIns="91425" tIns="45700" rIns="91425" bIns="45700" anchor="t" anchorCtr="0">
            <a:normAutofit/>
          </a:bodyPr>
          <a:lstStyle/>
          <a:p>
            <a:pPr marL="342900" lvl="0" indent="-215900" algn="l" rtl="0">
              <a:spcBef>
                <a:spcPts val="400"/>
              </a:spcBef>
              <a:spcAft>
                <a:spcPts val="0"/>
              </a:spcAft>
              <a:buClr>
                <a:srgbClr val="2D637F"/>
              </a:buClr>
              <a:buSzPts val="2000"/>
              <a:buNone/>
            </a:pPr>
            <a:endParaRPr sz="2000" dirty="0"/>
          </a:p>
          <a:p>
            <a:pPr marL="342900" lvl="0" indent="-228600" algn="l" rtl="0">
              <a:spcBef>
                <a:spcPts val="360"/>
              </a:spcBef>
              <a:spcAft>
                <a:spcPts val="0"/>
              </a:spcAft>
              <a:buClr>
                <a:srgbClr val="2D637F"/>
              </a:buClr>
              <a:buSzPts val="1800"/>
              <a:buNone/>
            </a:pPr>
            <a:endParaRPr sz="1800" dirty="0"/>
          </a:p>
        </p:txBody>
      </p:sp>
      <p:sp>
        <p:nvSpPr>
          <p:cNvPr id="51" name="Google Shape;51;p2"/>
          <p:cNvSpPr/>
          <p:nvPr/>
        </p:nvSpPr>
        <p:spPr>
          <a:xfrm>
            <a:off x="835838" y="2436675"/>
            <a:ext cx="1927500" cy="1995840"/>
          </a:xfrm>
          <a:prstGeom prst="rect">
            <a:avLst/>
          </a:prstGeom>
          <a:solidFill>
            <a:schemeClr val="lt2"/>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228600" lvl="0" indent="-196850" algn="l" rtl="0">
              <a:spcBef>
                <a:spcPts val="0"/>
              </a:spcBef>
              <a:spcAft>
                <a:spcPts val="0"/>
              </a:spcAft>
              <a:buSzPts val="1300"/>
              <a:buChar char="●"/>
            </a:pPr>
            <a:r>
              <a:rPr lang="en-US" sz="1300" dirty="0"/>
              <a:t>Validate unproven, untested hypotheses</a:t>
            </a:r>
            <a:endParaRPr sz="1300" dirty="0"/>
          </a:p>
          <a:p>
            <a:pPr marL="228600" lvl="0" indent="-196850" algn="l" rtl="0">
              <a:spcBef>
                <a:spcPts val="0"/>
              </a:spcBef>
              <a:spcAft>
                <a:spcPts val="0"/>
              </a:spcAft>
              <a:buSzPts val="1300"/>
              <a:buChar char="●"/>
            </a:pPr>
            <a:r>
              <a:rPr lang="en-US" sz="1300" dirty="0"/>
              <a:t>Little or no preliminary data</a:t>
            </a:r>
          </a:p>
          <a:p>
            <a:pPr marL="228600" lvl="0" indent="-196850" algn="l" rtl="0">
              <a:spcBef>
                <a:spcPts val="0"/>
              </a:spcBef>
              <a:spcAft>
                <a:spcPts val="0"/>
              </a:spcAft>
              <a:buSzPts val="1300"/>
              <a:buChar char="●"/>
            </a:pPr>
            <a:r>
              <a:rPr lang="en-US" sz="1300" dirty="0">
                <a:solidFill>
                  <a:schemeClr val="dk1"/>
                </a:solidFill>
              </a:rPr>
              <a:t>Giant leaps</a:t>
            </a:r>
          </a:p>
        </p:txBody>
      </p:sp>
      <p:sp>
        <p:nvSpPr>
          <p:cNvPr id="52" name="Google Shape;52;p2"/>
          <p:cNvSpPr/>
          <p:nvPr/>
        </p:nvSpPr>
        <p:spPr>
          <a:xfrm>
            <a:off x="3445375" y="2436675"/>
            <a:ext cx="1817400" cy="1995840"/>
          </a:xfrm>
          <a:prstGeom prst="rect">
            <a:avLst/>
          </a:prstGeom>
          <a:solidFill>
            <a:schemeClr val="lt2"/>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228600" lvl="0" indent="-196850" algn="l" rtl="0">
              <a:spcBef>
                <a:spcPts val="0"/>
              </a:spcBef>
              <a:spcAft>
                <a:spcPts val="0"/>
              </a:spcAft>
              <a:buSzPts val="1300"/>
              <a:buChar char="●"/>
            </a:pPr>
            <a:r>
              <a:rPr lang="en-US" sz="1300" dirty="0"/>
              <a:t>“For mature, hypothesis-driven  projects with strong preliminary data” </a:t>
            </a:r>
            <a:endParaRPr sz="1300" dirty="0"/>
          </a:p>
          <a:p>
            <a:pPr marL="228600" lvl="0" indent="-196850" algn="l" rtl="0">
              <a:spcBef>
                <a:spcPts val="0"/>
              </a:spcBef>
              <a:spcAft>
                <a:spcPts val="0"/>
              </a:spcAft>
              <a:buSzPts val="1300"/>
              <a:buChar char="●"/>
            </a:pPr>
            <a:r>
              <a:rPr lang="en-US" sz="1300" dirty="0"/>
              <a:t>Low-risk</a:t>
            </a:r>
          </a:p>
          <a:p>
            <a:pPr marL="228600" lvl="0" indent="-196850" algn="l" rtl="0">
              <a:spcBef>
                <a:spcPts val="0"/>
              </a:spcBef>
              <a:spcAft>
                <a:spcPts val="0"/>
              </a:spcAft>
              <a:buSzPts val="1300"/>
              <a:buChar char="●"/>
            </a:pPr>
            <a:r>
              <a:rPr lang="en-US" sz="1300" dirty="0"/>
              <a:t>Incremental?</a:t>
            </a:r>
          </a:p>
          <a:p>
            <a:pPr marL="228600" lvl="0" indent="-196850" algn="l" rtl="0">
              <a:spcBef>
                <a:spcPts val="0"/>
              </a:spcBef>
              <a:spcAft>
                <a:spcPts val="0"/>
              </a:spcAft>
              <a:buSzPts val="1300"/>
              <a:buChar char="●"/>
            </a:pPr>
            <a:r>
              <a:rPr lang="en-US" sz="1300" dirty="0"/>
              <a:t>???</a:t>
            </a:r>
          </a:p>
        </p:txBody>
      </p:sp>
      <p:sp>
        <p:nvSpPr>
          <p:cNvPr id="53" name="Google Shape;53;p2"/>
          <p:cNvSpPr/>
          <p:nvPr/>
        </p:nvSpPr>
        <p:spPr>
          <a:xfrm>
            <a:off x="5815300" y="2436675"/>
            <a:ext cx="2437412" cy="1995840"/>
          </a:xfrm>
          <a:prstGeom prst="rect">
            <a:avLst/>
          </a:prstGeom>
          <a:solidFill>
            <a:schemeClr val="lt2"/>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300" dirty="0"/>
          </a:p>
          <a:p>
            <a:pPr marL="0" lvl="0" indent="0" algn="l" rtl="0">
              <a:spcBef>
                <a:spcPts val="0"/>
              </a:spcBef>
              <a:spcAft>
                <a:spcPts val="0"/>
              </a:spcAft>
              <a:buNone/>
            </a:pPr>
            <a:endParaRPr sz="1300" dirty="0"/>
          </a:p>
          <a:p>
            <a:pPr marL="228600" lvl="0" indent="-196850" algn="l" rtl="0">
              <a:spcBef>
                <a:spcPts val="0"/>
              </a:spcBef>
              <a:spcAft>
                <a:spcPts val="0"/>
              </a:spcAft>
              <a:buSzPts val="1300"/>
              <a:buChar char="●"/>
            </a:pPr>
            <a:r>
              <a:rPr lang="en-US" sz="1300" dirty="0"/>
              <a:t>Proof-of-concept or nascent technology projects</a:t>
            </a:r>
          </a:p>
          <a:p>
            <a:pPr marL="228600" lvl="0" indent="-196850" algn="l" rtl="0">
              <a:spcBef>
                <a:spcPts val="0"/>
              </a:spcBef>
              <a:spcAft>
                <a:spcPts val="0"/>
              </a:spcAft>
              <a:buSzPts val="1300"/>
              <a:buChar char="●"/>
            </a:pPr>
            <a:r>
              <a:rPr lang="en-US" sz="1300" dirty="0"/>
              <a:t>Move toward commercialization or regulatory approval</a:t>
            </a:r>
            <a:endParaRPr sz="1300" dirty="0"/>
          </a:p>
          <a:p>
            <a:pPr marL="228600" lvl="0" indent="-196850" algn="l" rtl="0">
              <a:spcBef>
                <a:spcPts val="0"/>
              </a:spcBef>
              <a:spcAft>
                <a:spcPts val="0"/>
              </a:spcAft>
              <a:buSzPts val="1300"/>
              <a:buChar char="●"/>
            </a:pPr>
            <a:r>
              <a:rPr lang="en-US" sz="1300" dirty="0"/>
              <a:t>May also have little or no preliminary data</a:t>
            </a:r>
            <a:endParaRPr sz="1300" dirty="0"/>
          </a:p>
          <a:p>
            <a:pPr marL="228600" lvl="0" indent="-196850" algn="l" rtl="0">
              <a:spcBef>
                <a:spcPts val="0"/>
              </a:spcBef>
              <a:spcAft>
                <a:spcPts val="0"/>
              </a:spcAft>
              <a:buSzPts val="1300"/>
              <a:buChar char="●"/>
            </a:pPr>
            <a:endParaRPr sz="1300" dirty="0"/>
          </a:p>
          <a:p>
            <a:pPr marL="0" lvl="0" indent="0" algn="l" rtl="0">
              <a:spcBef>
                <a:spcPts val="0"/>
              </a:spcBef>
              <a:spcAft>
                <a:spcPts val="0"/>
              </a:spcAft>
              <a:buNone/>
            </a:pPr>
            <a:endParaRPr sz="1300" dirty="0"/>
          </a:p>
        </p:txBody>
      </p:sp>
      <p:sp>
        <p:nvSpPr>
          <p:cNvPr id="54" name="Google Shape;54;p2"/>
          <p:cNvSpPr txBox="1"/>
          <p:nvPr/>
        </p:nvSpPr>
        <p:spPr>
          <a:xfrm>
            <a:off x="1108838" y="1571995"/>
            <a:ext cx="1381500" cy="830966"/>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dirty="0">
                <a:solidFill>
                  <a:schemeClr val="tx1"/>
                </a:solidFill>
                <a:latin typeface="Merriweather Sans"/>
                <a:ea typeface="Merriweather Sans"/>
                <a:cs typeface="Merriweather Sans"/>
                <a:sym typeface="Merriweather Sans"/>
              </a:rPr>
              <a:t>Novel Basic Science Grants</a:t>
            </a:r>
            <a:endParaRPr dirty="0">
              <a:solidFill>
                <a:schemeClr val="tx1"/>
              </a:solidFill>
              <a:latin typeface="Merriweather Sans"/>
              <a:ea typeface="Merriweather Sans"/>
              <a:cs typeface="Merriweather Sans"/>
              <a:sym typeface="Merriweather Sans"/>
            </a:endParaRPr>
          </a:p>
        </p:txBody>
      </p:sp>
      <p:sp>
        <p:nvSpPr>
          <p:cNvPr id="55" name="Google Shape;55;p2"/>
          <p:cNvSpPr txBox="1"/>
          <p:nvPr/>
        </p:nvSpPr>
        <p:spPr>
          <a:xfrm>
            <a:off x="3663325" y="1453484"/>
            <a:ext cx="1381500" cy="104641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dirty="0">
                <a:latin typeface="Merriweather Sans"/>
                <a:ea typeface="Merriweather Sans"/>
                <a:cs typeface="Merriweather Sans"/>
                <a:sym typeface="Merriweather Sans"/>
              </a:rPr>
              <a:t>NIH/NSF</a:t>
            </a:r>
          </a:p>
          <a:p>
            <a:pPr marL="0" lvl="0" indent="0" algn="ctr" rtl="0">
              <a:spcBef>
                <a:spcPts val="0"/>
              </a:spcBef>
              <a:spcAft>
                <a:spcPts val="0"/>
              </a:spcAft>
              <a:buNone/>
            </a:pPr>
            <a:r>
              <a:rPr lang="en-US" dirty="0">
                <a:latin typeface="Merriweather Sans"/>
                <a:ea typeface="Merriweather Sans"/>
                <a:cs typeface="Merriweather Sans"/>
                <a:sym typeface="Merriweather Sans"/>
              </a:rPr>
              <a:t>Standard Research Grants</a:t>
            </a:r>
            <a:endParaRPr dirty="0">
              <a:latin typeface="Merriweather Sans"/>
              <a:ea typeface="Merriweather Sans"/>
              <a:cs typeface="Merriweather Sans"/>
              <a:sym typeface="Merriweather Sans"/>
            </a:endParaRPr>
          </a:p>
        </p:txBody>
      </p:sp>
      <p:sp>
        <p:nvSpPr>
          <p:cNvPr id="56" name="Google Shape;56;p2"/>
          <p:cNvSpPr txBox="1"/>
          <p:nvPr/>
        </p:nvSpPr>
        <p:spPr>
          <a:xfrm>
            <a:off x="5971150" y="1472984"/>
            <a:ext cx="2125712" cy="830966"/>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dirty="0">
                <a:latin typeface="Merriweather Sans"/>
                <a:ea typeface="Merriweather Sans"/>
                <a:cs typeface="Merriweather Sans"/>
                <a:sym typeface="Merriweather Sans"/>
              </a:rPr>
              <a:t>Translational, Applied, or Technology Development Grants</a:t>
            </a:r>
            <a:endParaRPr dirty="0">
              <a:latin typeface="Merriweather Sans"/>
              <a:ea typeface="Merriweather Sans"/>
              <a:cs typeface="Merriweather Sans"/>
              <a:sym typeface="Merriweather Sans"/>
            </a:endParaRPr>
          </a:p>
        </p:txBody>
      </p:sp>
      <p:sp>
        <p:nvSpPr>
          <p:cNvPr id="57" name="Google Shape;57;p2"/>
          <p:cNvSpPr/>
          <p:nvPr/>
        </p:nvSpPr>
        <p:spPr>
          <a:xfrm>
            <a:off x="2923383" y="3058950"/>
            <a:ext cx="319200" cy="740100"/>
          </a:xfrm>
          <a:prstGeom prst="rightArrow">
            <a:avLst>
              <a:gd name="adj1" fmla="val 50000"/>
              <a:gd name="adj2" fmla="val 50000"/>
            </a:avLst>
          </a:prstGeom>
          <a:solidFill>
            <a:srgbClr val="C38220"/>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5391212" y="3058950"/>
            <a:ext cx="319200" cy="740100"/>
          </a:xfrm>
          <a:prstGeom prst="rightArrow">
            <a:avLst>
              <a:gd name="adj1" fmla="val 50000"/>
              <a:gd name="adj2" fmla="val 50000"/>
            </a:avLst>
          </a:prstGeom>
          <a:solidFill>
            <a:srgbClr val="C38220"/>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TextBox 4">
            <a:extLst>
              <a:ext uri="{FF2B5EF4-FFF2-40B4-BE49-F238E27FC236}">
                <a16:creationId xmlns:a16="http://schemas.microsoft.com/office/drawing/2014/main" id="{3B9EC01A-4F78-5949-A8F2-BC1AA1018693}"/>
              </a:ext>
            </a:extLst>
          </p:cNvPr>
          <p:cNvSpPr txBox="1"/>
          <p:nvPr/>
        </p:nvSpPr>
        <p:spPr>
          <a:xfrm>
            <a:off x="2490338" y="4861796"/>
            <a:ext cx="5964712" cy="523220"/>
          </a:xfrm>
          <a:prstGeom prst="rect">
            <a:avLst/>
          </a:prstGeom>
          <a:noFill/>
        </p:spPr>
        <p:txBody>
          <a:bodyPr wrap="square" rtlCol="0">
            <a:spAutoFit/>
          </a:bodyPr>
          <a:lstStyle/>
          <a:p>
            <a:r>
              <a:rPr lang="en-US" sz="2800" dirty="0">
                <a:solidFill>
                  <a:srgbClr val="C38220"/>
                </a:solidFill>
                <a:latin typeface="Georgia"/>
                <a:sym typeface="Georgia"/>
              </a:rPr>
              <a:t>A good metric: Will the feds fund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F833A-A63E-4746-9F3D-A376CCA69473}"/>
              </a:ext>
            </a:extLst>
          </p:cNvPr>
          <p:cNvSpPr>
            <a:spLocks noGrp="1"/>
          </p:cNvSpPr>
          <p:nvPr>
            <p:ph type="title"/>
          </p:nvPr>
        </p:nvSpPr>
        <p:spPr>
          <a:xfrm>
            <a:off x="599504" y="528733"/>
            <a:ext cx="7766050" cy="1150353"/>
          </a:xfrm>
        </p:spPr>
        <p:txBody>
          <a:bodyPr/>
          <a:lstStyle/>
          <a:p>
            <a:r>
              <a:rPr lang="en-US" dirty="0"/>
              <a:t>Novelty: You vs. Your Peers</a:t>
            </a:r>
          </a:p>
        </p:txBody>
      </p:sp>
      <p:sp>
        <p:nvSpPr>
          <p:cNvPr id="3" name="Text Placeholder 2">
            <a:extLst>
              <a:ext uri="{FF2B5EF4-FFF2-40B4-BE49-F238E27FC236}">
                <a16:creationId xmlns:a16="http://schemas.microsoft.com/office/drawing/2014/main" id="{B4A31FC6-3421-3644-AA0C-B4C52D3786E3}"/>
              </a:ext>
            </a:extLst>
          </p:cNvPr>
          <p:cNvSpPr>
            <a:spLocks noGrp="1"/>
          </p:cNvSpPr>
          <p:nvPr>
            <p:ph type="body" idx="1"/>
          </p:nvPr>
        </p:nvSpPr>
        <p:spPr>
          <a:xfrm>
            <a:off x="701675" y="1679086"/>
            <a:ext cx="7740650" cy="2582948"/>
          </a:xfrm>
        </p:spPr>
        <p:txBody>
          <a:bodyPr>
            <a:normAutofit/>
          </a:bodyPr>
          <a:lstStyle/>
          <a:p>
            <a:pPr marL="114300" indent="0">
              <a:buNone/>
            </a:pPr>
            <a:r>
              <a:rPr lang="en-US" dirty="0"/>
              <a:t>Foundations fund projects that are:</a:t>
            </a:r>
          </a:p>
          <a:p>
            <a:r>
              <a:rPr lang="en-US" dirty="0"/>
              <a:t>Innovative</a:t>
            </a:r>
          </a:p>
          <a:p>
            <a:r>
              <a:rPr lang="en-US" dirty="0"/>
              <a:t>Distinctive </a:t>
            </a:r>
          </a:p>
          <a:p>
            <a:r>
              <a:rPr lang="en-US" dirty="0"/>
              <a:t>Unique approaches</a:t>
            </a:r>
          </a:p>
          <a:p>
            <a:endParaRPr lang="en-US" dirty="0"/>
          </a:p>
          <a:p>
            <a:endParaRPr lang="en-US" dirty="0"/>
          </a:p>
          <a:p>
            <a:endParaRPr lang="en-US" dirty="0"/>
          </a:p>
        </p:txBody>
      </p:sp>
      <p:sp>
        <p:nvSpPr>
          <p:cNvPr id="4" name="TextBox 3">
            <a:extLst>
              <a:ext uri="{FF2B5EF4-FFF2-40B4-BE49-F238E27FC236}">
                <a16:creationId xmlns:a16="http://schemas.microsoft.com/office/drawing/2014/main" id="{A43B3AF3-A625-3845-AA2B-42DD59B22579}"/>
              </a:ext>
            </a:extLst>
          </p:cNvPr>
          <p:cNvSpPr txBox="1"/>
          <p:nvPr/>
        </p:nvSpPr>
        <p:spPr>
          <a:xfrm>
            <a:off x="701675" y="3568004"/>
            <a:ext cx="7842821" cy="461665"/>
          </a:xfrm>
          <a:prstGeom prst="rect">
            <a:avLst/>
          </a:prstGeom>
          <a:noFill/>
        </p:spPr>
        <p:txBody>
          <a:bodyPr wrap="square" rtlCol="0">
            <a:spAutoFit/>
          </a:bodyPr>
          <a:lstStyle/>
          <a:p>
            <a:r>
              <a:rPr lang="en-US" sz="2400" dirty="0">
                <a:solidFill>
                  <a:srgbClr val="C38220"/>
                </a:solidFill>
                <a:latin typeface="Georgia"/>
                <a:sym typeface="Georgia"/>
              </a:rPr>
              <a:t>A good metric: What are others in the field doing?</a:t>
            </a:r>
          </a:p>
        </p:txBody>
      </p:sp>
    </p:spTree>
    <p:extLst>
      <p:ext uri="{BB962C8B-B14F-4D97-AF65-F5344CB8AC3E}">
        <p14:creationId xmlns:p14="http://schemas.microsoft.com/office/powerpoint/2010/main" val="2133271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F833A-A63E-4746-9F3D-A376CCA69473}"/>
              </a:ext>
            </a:extLst>
          </p:cNvPr>
          <p:cNvSpPr>
            <a:spLocks noGrp="1"/>
          </p:cNvSpPr>
          <p:nvPr>
            <p:ph type="title"/>
          </p:nvPr>
        </p:nvSpPr>
        <p:spPr>
          <a:xfrm>
            <a:off x="599504" y="528733"/>
            <a:ext cx="7766050" cy="1150353"/>
          </a:xfrm>
        </p:spPr>
        <p:txBody>
          <a:bodyPr/>
          <a:lstStyle/>
          <a:p>
            <a:r>
              <a:rPr lang="en-US" dirty="0"/>
              <a:t>Impact: Why should we care?</a:t>
            </a:r>
          </a:p>
        </p:txBody>
      </p:sp>
      <p:sp>
        <p:nvSpPr>
          <p:cNvPr id="3" name="Text Placeholder 2">
            <a:extLst>
              <a:ext uri="{FF2B5EF4-FFF2-40B4-BE49-F238E27FC236}">
                <a16:creationId xmlns:a16="http://schemas.microsoft.com/office/drawing/2014/main" id="{B4A31FC6-3421-3644-AA0C-B4C52D3786E3}"/>
              </a:ext>
            </a:extLst>
          </p:cNvPr>
          <p:cNvSpPr>
            <a:spLocks noGrp="1"/>
          </p:cNvSpPr>
          <p:nvPr>
            <p:ph type="body" idx="1"/>
          </p:nvPr>
        </p:nvSpPr>
        <p:spPr>
          <a:xfrm>
            <a:off x="701675" y="1679086"/>
            <a:ext cx="7740650" cy="2582948"/>
          </a:xfrm>
        </p:spPr>
        <p:txBody>
          <a:bodyPr>
            <a:normAutofit/>
          </a:bodyPr>
          <a:lstStyle/>
          <a:p>
            <a:pPr marL="114300" indent="0">
              <a:buNone/>
            </a:pPr>
            <a:r>
              <a:rPr lang="en-US" sz="2400" dirty="0"/>
              <a:t>Foundations fund projects that change:</a:t>
            </a:r>
          </a:p>
          <a:p>
            <a:pPr lvl="1"/>
            <a:r>
              <a:rPr lang="en-US" sz="2200" dirty="0"/>
              <a:t>Our scientific understanding</a:t>
            </a:r>
          </a:p>
          <a:p>
            <a:pPr lvl="1"/>
            <a:r>
              <a:rPr lang="en-US" sz="2200" dirty="0"/>
              <a:t>The world</a:t>
            </a:r>
          </a:p>
          <a:p>
            <a:pPr lvl="1"/>
            <a:r>
              <a:rPr lang="en-US" sz="2200" dirty="0"/>
              <a:t>All the above</a:t>
            </a:r>
          </a:p>
          <a:p>
            <a:endParaRPr lang="en-US" dirty="0"/>
          </a:p>
          <a:p>
            <a:endParaRPr lang="en-US" dirty="0"/>
          </a:p>
          <a:p>
            <a:endParaRPr lang="en-US" dirty="0"/>
          </a:p>
        </p:txBody>
      </p:sp>
      <p:sp>
        <p:nvSpPr>
          <p:cNvPr id="4" name="TextBox 3">
            <a:extLst>
              <a:ext uri="{FF2B5EF4-FFF2-40B4-BE49-F238E27FC236}">
                <a16:creationId xmlns:a16="http://schemas.microsoft.com/office/drawing/2014/main" id="{A43B3AF3-A625-3845-AA2B-42DD59B22579}"/>
              </a:ext>
            </a:extLst>
          </p:cNvPr>
          <p:cNvSpPr txBox="1"/>
          <p:nvPr/>
        </p:nvSpPr>
        <p:spPr>
          <a:xfrm>
            <a:off x="701675" y="3568004"/>
            <a:ext cx="7842821" cy="830997"/>
          </a:xfrm>
          <a:prstGeom prst="rect">
            <a:avLst/>
          </a:prstGeom>
          <a:noFill/>
        </p:spPr>
        <p:txBody>
          <a:bodyPr wrap="square" rtlCol="0">
            <a:spAutoFit/>
          </a:bodyPr>
          <a:lstStyle/>
          <a:p>
            <a:r>
              <a:rPr lang="en-US" sz="2400" dirty="0">
                <a:solidFill>
                  <a:srgbClr val="C38220"/>
                </a:solidFill>
                <a:latin typeface="Georgia"/>
                <a:sym typeface="Georgia"/>
              </a:rPr>
              <a:t>A good metric: What is the audience for the data you will produce? How will this change everyday life?</a:t>
            </a:r>
          </a:p>
        </p:txBody>
      </p:sp>
    </p:spTree>
    <p:extLst>
      <p:ext uri="{BB962C8B-B14F-4D97-AF65-F5344CB8AC3E}">
        <p14:creationId xmlns:p14="http://schemas.microsoft.com/office/powerpoint/2010/main" val="1628717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6"/>
          <p:cNvSpPr txBox="1">
            <a:spLocks noGrp="1"/>
          </p:cNvSpPr>
          <p:nvPr>
            <p:ph type="title"/>
          </p:nvPr>
        </p:nvSpPr>
        <p:spPr>
          <a:xfrm>
            <a:off x="457200" y="555030"/>
            <a:ext cx="7766050" cy="1150353"/>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C28220"/>
              </a:buClr>
              <a:buSzPts val="4200"/>
              <a:buFont typeface="Georgia"/>
              <a:buNone/>
            </a:pPr>
            <a:r>
              <a:rPr lang="en-US"/>
              <a:t>Writing Tight Proposals</a:t>
            </a:r>
            <a:endParaRPr/>
          </a:p>
        </p:txBody>
      </p:sp>
      <p:sp>
        <p:nvSpPr>
          <p:cNvPr id="100" name="Google Shape;100;p6"/>
          <p:cNvSpPr txBox="1">
            <a:spLocks noGrp="1"/>
          </p:cNvSpPr>
          <p:nvPr>
            <p:ph type="body" idx="1"/>
          </p:nvPr>
        </p:nvSpPr>
        <p:spPr>
          <a:xfrm>
            <a:off x="482600" y="1705383"/>
            <a:ext cx="7740650" cy="3841977"/>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rgbClr val="2D637F"/>
              </a:buClr>
              <a:buSzPts val="2200"/>
              <a:buChar char="•"/>
            </a:pPr>
            <a:r>
              <a:rPr lang="en-US" dirty="0"/>
              <a:t>Concise</a:t>
            </a:r>
            <a:endParaRPr dirty="0"/>
          </a:p>
          <a:p>
            <a:pPr marL="342900" lvl="0" indent="-342900" algn="l" rtl="0">
              <a:spcBef>
                <a:spcPts val="440"/>
              </a:spcBef>
              <a:spcAft>
                <a:spcPts val="0"/>
              </a:spcAft>
              <a:buClr>
                <a:srgbClr val="2D637F"/>
              </a:buClr>
              <a:buSzPts val="2200"/>
              <a:buChar char="•"/>
            </a:pPr>
            <a:r>
              <a:rPr lang="en-US" dirty="0"/>
              <a:t>Persuasive</a:t>
            </a:r>
            <a:endParaRPr dirty="0"/>
          </a:p>
          <a:p>
            <a:pPr marL="342900" lvl="0" indent="-342900" algn="l" rtl="0">
              <a:spcBef>
                <a:spcPts val="440"/>
              </a:spcBef>
              <a:spcAft>
                <a:spcPts val="0"/>
              </a:spcAft>
              <a:buClr>
                <a:srgbClr val="2D637F"/>
              </a:buClr>
              <a:buSzPts val="2200"/>
              <a:buChar char="•"/>
            </a:pPr>
            <a:r>
              <a:rPr lang="en-US" dirty="0"/>
              <a:t>Accessible</a:t>
            </a:r>
            <a:endParaRPr dirty="0"/>
          </a:p>
          <a:p>
            <a:pPr marL="342900" lvl="0" indent="-342900" algn="l" rtl="0">
              <a:spcBef>
                <a:spcPts val="440"/>
              </a:spcBef>
              <a:spcAft>
                <a:spcPts val="0"/>
              </a:spcAft>
              <a:buClr>
                <a:srgbClr val="2D637F"/>
              </a:buClr>
              <a:buSzPts val="2200"/>
              <a:buChar char="•"/>
            </a:pPr>
            <a:r>
              <a:rPr lang="en-US" dirty="0"/>
              <a:t>Understandable</a:t>
            </a:r>
            <a:endParaRPr dirty="0"/>
          </a:p>
          <a:p>
            <a:pPr marL="342900" lvl="0" indent="-342900" algn="l" rtl="0">
              <a:spcBef>
                <a:spcPts val="440"/>
              </a:spcBef>
              <a:spcAft>
                <a:spcPts val="0"/>
              </a:spcAft>
              <a:buClr>
                <a:srgbClr val="2D637F"/>
              </a:buClr>
              <a:buSzPts val="2200"/>
              <a:buChar char="•"/>
            </a:pPr>
            <a:r>
              <a:rPr lang="en-US" dirty="0"/>
              <a:t>Memorable</a:t>
            </a:r>
          </a:p>
          <a:p>
            <a:pPr marL="342900" lvl="0" indent="-342900" algn="l" rtl="0">
              <a:spcBef>
                <a:spcPts val="440"/>
              </a:spcBef>
              <a:spcAft>
                <a:spcPts val="0"/>
              </a:spcAft>
              <a:buClr>
                <a:srgbClr val="2D637F"/>
              </a:buClr>
              <a:buSzPts val="2200"/>
              <a:buChar char="•"/>
            </a:pPr>
            <a:r>
              <a:rPr lang="en-US" dirty="0"/>
              <a:t>Exciting</a:t>
            </a:r>
          </a:p>
          <a:p>
            <a:pPr marL="342900" lvl="0" indent="-342900" algn="l" rtl="0">
              <a:spcBef>
                <a:spcPts val="440"/>
              </a:spcBef>
              <a:spcAft>
                <a:spcPts val="0"/>
              </a:spcAft>
              <a:buClr>
                <a:srgbClr val="2D637F"/>
              </a:buClr>
              <a:buSzPts val="2200"/>
              <a:buChar char="•"/>
            </a:pPr>
            <a:endParaRPr lang="en-US" dirty="0"/>
          </a:p>
          <a:p>
            <a:pPr marL="0" indent="0">
              <a:spcBef>
                <a:spcPts val="440"/>
              </a:spcBef>
              <a:buSzPts val="2200"/>
              <a:buNone/>
            </a:pPr>
            <a:r>
              <a:rPr lang="en-US" u="sng" dirty="0">
                <a:solidFill>
                  <a:schemeClr val="hlink"/>
                </a:solidFill>
                <a:hlinkClick r:id="rId3"/>
              </a:rPr>
              <a:t>Brohaugh, W. (2007) Write Tight: Say What You Mean with Precision and Power, Sourcebooks, Naperville</a:t>
            </a:r>
            <a:endParaRPr lang="en-US" dirty="0"/>
          </a:p>
          <a:p>
            <a:pPr marL="0" lvl="0" indent="0" algn="l" rtl="0">
              <a:spcBef>
                <a:spcPts val="440"/>
              </a:spcBef>
              <a:spcAft>
                <a:spcPts val="0"/>
              </a:spcAft>
              <a:buClr>
                <a:srgbClr val="2D637F"/>
              </a:buClr>
              <a:buSzPts val="2200"/>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3"/>
          <p:cNvSpPr txBox="1">
            <a:spLocks noGrp="1"/>
          </p:cNvSpPr>
          <p:nvPr>
            <p:ph type="title"/>
          </p:nvPr>
        </p:nvSpPr>
        <p:spPr>
          <a:xfrm>
            <a:off x="337997" y="424985"/>
            <a:ext cx="7314087" cy="1150353"/>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C28220"/>
              </a:buClr>
              <a:buSzPts val="4200"/>
              <a:buFont typeface="Georgia"/>
              <a:buNone/>
            </a:pPr>
            <a:r>
              <a:rPr lang="en-US" dirty="0"/>
              <a:t>Some general writing tips:</a:t>
            </a:r>
            <a:endParaRPr dirty="0"/>
          </a:p>
        </p:txBody>
      </p:sp>
      <p:sp>
        <p:nvSpPr>
          <p:cNvPr id="79" name="Google Shape;79;p3"/>
          <p:cNvSpPr txBox="1">
            <a:spLocks noGrp="1"/>
          </p:cNvSpPr>
          <p:nvPr>
            <p:ph type="body" idx="1"/>
          </p:nvPr>
        </p:nvSpPr>
        <p:spPr>
          <a:xfrm>
            <a:off x="701675" y="1575338"/>
            <a:ext cx="7740650" cy="3050144"/>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D637F"/>
              </a:buClr>
              <a:buSzPts val="2200"/>
              <a:buNone/>
            </a:pPr>
            <a:endParaRPr lang="en-US" dirty="0"/>
          </a:p>
          <a:p>
            <a:pPr marL="342900" lvl="0" indent="-342900" algn="l" rtl="0">
              <a:spcBef>
                <a:spcPts val="0"/>
              </a:spcBef>
              <a:spcAft>
                <a:spcPts val="0"/>
              </a:spcAft>
              <a:buClr>
                <a:srgbClr val="2D637F"/>
              </a:buClr>
              <a:buSzPts val="2200"/>
              <a:buChar char="•"/>
            </a:pPr>
            <a:r>
              <a:rPr lang="en-US" dirty="0"/>
              <a:t>Minimize use of jargon and technical language</a:t>
            </a:r>
          </a:p>
          <a:p>
            <a:pPr marL="342900" lvl="0" indent="-342900" algn="l" rtl="0">
              <a:spcBef>
                <a:spcPts val="0"/>
              </a:spcBef>
              <a:spcAft>
                <a:spcPts val="0"/>
              </a:spcAft>
              <a:buClr>
                <a:srgbClr val="2D637F"/>
              </a:buClr>
              <a:buSzPts val="2200"/>
              <a:buChar char="•"/>
            </a:pPr>
            <a:r>
              <a:rPr lang="en-US" dirty="0"/>
              <a:t>Answer each question directly; avoid tangents</a:t>
            </a:r>
          </a:p>
          <a:p>
            <a:pPr marL="342900" lvl="0" indent="-342900" algn="l" rtl="0">
              <a:spcBef>
                <a:spcPts val="0"/>
              </a:spcBef>
              <a:spcAft>
                <a:spcPts val="0"/>
              </a:spcAft>
              <a:buClr>
                <a:srgbClr val="2D637F"/>
              </a:buClr>
              <a:buSzPts val="2200"/>
              <a:buChar char="•"/>
            </a:pPr>
            <a:r>
              <a:rPr lang="en-US" dirty="0"/>
              <a:t>Avoid duplication of information</a:t>
            </a:r>
          </a:p>
          <a:p>
            <a:pPr marL="342900" lvl="0" indent="-342900" algn="l" rtl="0">
              <a:spcBef>
                <a:spcPts val="0"/>
              </a:spcBef>
              <a:spcAft>
                <a:spcPts val="0"/>
              </a:spcAft>
              <a:buClr>
                <a:srgbClr val="2D637F"/>
              </a:buClr>
              <a:buSzPts val="2200"/>
              <a:buChar char="•"/>
            </a:pPr>
            <a:r>
              <a:rPr lang="en-US" dirty="0"/>
              <a:t>Get review help from a diverse audience</a:t>
            </a:r>
          </a:p>
          <a:p>
            <a:pPr marL="342900" lvl="0" indent="-342900" algn="l" rtl="0">
              <a:spcBef>
                <a:spcPts val="0"/>
              </a:spcBef>
              <a:spcAft>
                <a:spcPts val="0"/>
              </a:spcAft>
              <a:buClr>
                <a:srgbClr val="2D637F"/>
              </a:buClr>
              <a:buSzPts val="2200"/>
              <a:buChar char="•"/>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7"/>
          <p:cNvSpPr txBox="1">
            <a:spLocks noGrp="1"/>
          </p:cNvSpPr>
          <p:nvPr>
            <p:ph type="title"/>
          </p:nvPr>
        </p:nvSpPr>
        <p:spPr>
          <a:xfrm>
            <a:off x="457200" y="555030"/>
            <a:ext cx="7766050" cy="1150353"/>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rgbClr val="C28220"/>
              </a:buClr>
              <a:buSzPct val="100000"/>
              <a:buFont typeface="Georgia"/>
              <a:buNone/>
            </a:pPr>
            <a:r>
              <a:rPr lang="en-US"/>
              <a:t>Basic Elements of the Research Proposal</a:t>
            </a:r>
            <a:endParaRPr/>
          </a:p>
        </p:txBody>
      </p:sp>
      <p:sp>
        <p:nvSpPr>
          <p:cNvPr id="107" name="Google Shape;107;p7"/>
          <p:cNvSpPr txBox="1">
            <a:spLocks noGrp="1"/>
          </p:cNvSpPr>
          <p:nvPr>
            <p:ph type="body" idx="1"/>
          </p:nvPr>
        </p:nvSpPr>
        <p:spPr>
          <a:xfrm>
            <a:off x="469900" y="1903092"/>
            <a:ext cx="7740650" cy="3051967"/>
          </a:xfrm>
          <a:prstGeom prst="rect">
            <a:avLst/>
          </a:prstGeom>
          <a:noFill/>
          <a:ln>
            <a:noFill/>
          </a:ln>
        </p:spPr>
        <p:txBody>
          <a:bodyPr spcFirstLastPara="1" wrap="square" lIns="91425" tIns="45700" rIns="91425" bIns="45700" anchor="t" anchorCtr="0">
            <a:normAutofit/>
          </a:bodyPr>
          <a:lstStyle/>
          <a:p>
            <a:pPr marL="514350" lvl="0" indent="-514350" algn="l" rtl="0">
              <a:spcBef>
                <a:spcPts val="0"/>
              </a:spcBef>
              <a:spcAft>
                <a:spcPts val="0"/>
              </a:spcAft>
              <a:buClr>
                <a:srgbClr val="2D637F"/>
              </a:buClr>
              <a:buSzPts val="2200"/>
              <a:buFont typeface="Arial"/>
              <a:buAutoNum type="romanUcPeriod"/>
            </a:pPr>
            <a:r>
              <a:rPr lang="en-US" dirty="0">
                <a:latin typeface="Arial"/>
                <a:ea typeface="Arial"/>
                <a:cs typeface="Arial"/>
                <a:sym typeface="Arial"/>
              </a:rPr>
              <a:t>Abstract</a:t>
            </a:r>
            <a:endParaRPr dirty="0"/>
          </a:p>
          <a:p>
            <a:pPr marL="514350" lvl="0" indent="-514350" algn="l" rtl="0">
              <a:spcBef>
                <a:spcPts val="440"/>
              </a:spcBef>
              <a:spcAft>
                <a:spcPts val="0"/>
              </a:spcAft>
              <a:buClr>
                <a:srgbClr val="2D637F"/>
              </a:buClr>
              <a:buSzPts val="2200"/>
              <a:buFont typeface="Arial"/>
              <a:buAutoNum type="romanUcPeriod"/>
            </a:pPr>
            <a:r>
              <a:rPr lang="en-US" dirty="0">
                <a:latin typeface="Arial"/>
                <a:ea typeface="Arial"/>
                <a:cs typeface="Arial"/>
                <a:sym typeface="Arial"/>
              </a:rPr>
              <a:t>Background</a:t>
            </a:r>
            <a:endParaRPr dirty="0"/>
          </a:p>
          <a:p>
            <a:pPr marL="514350" lvl="0" indent="-514350" algn="l" rtl="0">
              <a:spcBef>
                <a:spcPts val="440"/>
              </a:spcBef>
              <a:spcAft>
                <a:spcPts val="0"/>
              </a:spcAft>
              <a:buClr>
                <a:srgbClr val="2D637F"/>
              </a:buClr>
              <a:buSzPts val="2200"/>
              <a:buFont typeface="Arial"/>
              <a:buAutoNum type="romanUcPeriod"/>
            </a:pPr>
            <a:r>
              <a:rPr lang="en-US" dirty="0">
                <a:latin typeface="Arial"/>
                <a:ea typeface="Arial"/>
                <a:cs typeface="Arial"/>
                <a:sym typeface="Arial"/>
              </a:rPr>
              <a:t>Goals and Methodology</a:t>
            </a:r>
            <a:endParaRPr dirty="0"/>
          </a:p>
          <a:p>
            <a:pPr marL="514350" lvl="0" indent="-514350" algn="l" rtl="0">
              <a:spcBef>
                <a:spcPts val="440"/>
              </a:spcBef>
              <a:spcAft>
                <a:spcPts val="0"/>
              </a:spcAft>
              <a:buClr>
                <a:srgbClr val="2D637F"/>
              </a:buClr>
              <a:buSzPts val="2200"/>
              <a:buFont typeface="Arial"/>
              <a:buAutoNum type="romanUcPeriod"/>
            </a:pPr>
            <a:r>
              <a:rPr lang="en-US" dirty="0">
                <a:latin typeface="Arial"/>
                <a:ea typeface="Arial"/>
                <a:cs typeface="Arial"/>
                <a:sym typeface="Arial"/>
              </a:rPr>
              <a:t>Qualifications</a:t>
            </a:r>
            <a:endParaRPr dirty="0"/>
          </a:p>
          <a:p>
            <a:pPr marL="514350" lvl="0" indent="-514350" algn="l" rtl="0">
              <a:spcBef>
                <a:spcPts val="440"/>
              </a:spcBef>
              <a:spcAft>
                <a:spcPts val="0"/>
              </a:spcAft>
              <a:buClr>
                <a:srgbClr val="2D637F"/>
              </a:buClr>
              <a:buSzPts val="2200"/>
              <a:buFont typeface="Arial"/>
              <a:buAutoNum type="romanUcPeriod"/>
            </a:pPr>
            <a:r>
              <a:rPr lang="en-US" dirty="0">
                <a:latin typeface="Arial"/>
                <a:ea typeface="Arial"/>
                <a:cs typeface="Arial"/>
                <a:sym typeface="Arial"/>
              </a:rPr>
              <a:t>Other support</a:t>
            </a:r>
            <a:endParaRPr dirty="0"/>
          </a:p>
          <a:p>
            <a:pPr marL="514350" lvl="0" indent="-514350" algn="l" rtl="0">
              <a:spcBef>
                <a:spcPts val="440"/>
              </a:spcBef>
              <a:spcAft>
                <a:spcPts val="0"/>
              </a:spcAft>
              <a:buClr>
                <a:srgbClr val="2D637F"/>
              </a:buClr>
              <a:buSzPts val="2200"/>
              <a:buFont typeface="Arial"/>
              <a:buAutoNum type="romanUcPeriod"/>
            </a:pPr>
            <a:r>
              <a:rPr lang="en-US" dirty="0">
                <a:latin typeface="Arial"/>
                <a:ea typeface="Arial"/>
                <a:cs typeface="Arial"/>
                <a:sym typeface="Arial"/>
              </a:rPr>
              <a:t>Budget</a:t>
            </a:r>
          </a:p>
          <a:p>
            <a:pPr marL="514350" lvl="0" indent="-514350" algn="l" rtl="0">
              <a:spcBef>
                <a:spcPts val="440"/>
              </a:spcBef>
              <a:spcAft>
                <a:spcPts val="0"/>
              </a:spcAft>
              <a:buClr>
                <a:srgbClr val="2D637F"/>
              </a:buClr>
              <a:buSzPts val="2200"/>
              <a:buFont typeface="Arial"/>
              <a:buAutoNum type="romanUcPeriod"/>
            </a:pPr>
            <a:r>
              <a:rPr lang="en-US" dirty="0">
                <a:latin typeface="Arial"/>
                <a:cs typeface="Arial"/>
                <a:sym typeface="Arial"/>
              </a:rPr>
              <a:t>Budget Narrative or Justification</a:t>
            </a:r>
            <a:endParaRPr dirty="0"/>
          </a:p>
        </p:txBody>
      </p:sp>
    </p:spTree>
  </p:cSld>
  <p:clrMapOvr>
    <a:masterClrMapping/>
  </p:clrMapOvr>
</p:sld>
</file>

<file path=ppt/theme/theme1.xml><?xml version="1.0" encoding="utf-8"?>
<a:theme xmlns:a="http://schemas.openxmlformats.org/drawingml/2006/main" name="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1378</TotalTime>
  <Words>5994</Words>
  <Application>Microsoft Macintosh PowerPoint</Application>
  <PresentationFormat>On-screen Show (4:3)</PresentationFormat>
  <Paragraphs>333</Paragraphs>
  <Slides>25</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Georgia</vt:lpstr>
      <vt:lpstr>Times New Roman</vt:lpstr>
      <vt:lpstr>Merriweather Sans</vt:lpstr>
      <vt:lpstr>Arial</vt:lpstr>
      <vt:lpstr>Custom Design</vt:lpstr>
      <vt:lpstr>Proposal Writing for Science</vt:lpstr>
      <vt:lpstr>Let’s get to know each other…</vt:lpstr>
      <vt:lpstr>Proposal Writing for Scientific Research</vt:lpstr>
      <vt:lpstr>Risk: Foundations vs. the Feds</vt:lpstr>
      <vt:lpstr>Novelty: You vs. Your Peers</vt:lpstr>
      <vt:lpstr>Impact: Why should we care?</vt:lpstr>
      <vt:lpstr>Writing Tight Proposals</vt:lpstr>
      <vt:lpstr>Some general writing tips:</vt:lpstr>
      <vt:lpstr>Basic Elements of the Research Proposal</vt:lpstr>
      <vt:lpstr>Heilmeier Catechism</vt:lpstr>
      <vt:lpstr>The Packard Fellowships for Science and Engineering</vt:lpstr>
      <vt:lpstr>Packard Fellowships Sample</vt:lpstr>
      <vt:lpstr>The Keck Phase I Research Statement</vt:lpstr>
      <vt:lpstr>The Keck Phase I Sample</vt:lpstr>
      <vt:lpstr>The Moore Inventor Fellowship Statement of Invention</vt:lpstr>
      <vt:lpstr>Moore Statement of Invention Sample</vt:lpstr>
      <vt:lpstr>Writing Resources</vt:lpstr>
      <vt:lpstr>FRCP Proposal Development Resources</vt:lpstr>
      <vt:lpstr>Questions?  Thank you!</vt:lpstr>
      <vt:lpstr>Statement of Invention Sample</vt:lpstr>
      <vt:lpstr>The Searle Scholars Research Proposal</vt:lpstr>
      <vt:lpstr>Writing Tight</vt:lpstr>
      <vt:lpstr>Writing Tight: What it isn’t</vt:lpstr>
      <vt:lpstr>Searle Scholars Research Proposal Sample</vt:lpstr>
      <vt:lpstr>The Sloan Research Proposal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Writing for Science</dc:title>
  <dc:creator>Laurie Frasier</dc:creator>
  <cp:lastModifiedBy>Aaron Diaz</cp:lastModifiedBy>
  <cp:revision>13</cp:revision>
  <dcterms:created xsi:type="dcterms:W3CDTF">2013-01-15T19:08:57Z</dcterms:created>
  <dcterms:modified xsi:type="dcterms:W3CDTF">2021-10-27T18:18:57Z</dcterms:modified>
</cp:coreProperties>
</file>